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4"/>
    <p:sldMasterId id="2147483787" r:id="rId5"/>
  </p:sldMasterIdLst>
  <p:notesMasterIdLst>
    <p:notesMasterId r:id="rId53"/>
  </p:notesMasterIdLst>
  <p:sldIdLst>
    <p:sldId id="1585" r:id="rId6"/>
    <p:sldId id="1690" r:id="rId7"/>
    <p:sldId id="1714" r:id="rId8"/>
    <p:sldId id="1672" r:id="rId9"/>
    <p:sldId id="1658" r:id="rId10"/>
    <p:sldId id="1691" r:id="rId11"/>
    <p:sldId id="1692" r:id="rId12"/>
    <p:sldId id="1679" r:id="rId13"/>
    <p:sldId id="1673" r:id="rId14"/>
    <p:sldId id="264" r:id="rId15"/>
    <p:sldId id="1693" r:id="rId16"/>
    <p:sldId id="1694" r:id="rId17"/>
    <p:sldId id="1681" r:id="rId18"/>
    <p:sldId id="1674" r:id="rId19"/>
    <p:sldId id="1695" r:id="rId20"/>
    <p:sldId id="1696" r:id="rId21"/>
    <p:sldId id="1697" r:id="rId22"/>
    <p:sldId id="1683" r:id="rId23"/>
    <p:sldId id="1675" r:id="rId24"/>
    <p:sldId id="1596" r:id="rId25"/>
    <p:sldId id="1712" r:id="rId26"/>
    <p:sldId id="1698" r:id="rId27"/>
    <p:sldId id="1699" r:id="rId28"/>
    <p:sldId id="1700" r:id="rId29"/>
    <p:sldId id="1701" r:id="rId30"/>
    <p:sldId id="1702" r:id="rId31"/>
    <p:sldId id="1703" r:id="rId32"/>
    <p:sldId id="1684" r:id="rId33"/>
    <p:sldId id="1676" r:id="rId34"/>
    <p:sldId id="267" r:id="rId35"/>
    <p:sldId id="1688" r:id="rId36"/>
    <p:sldId id="1704" r:id="rId37"/>
    <p:sldId id="1705" r:id="rId38"/>
    <p:sldId id="1706" r:id="rId39"/>
    <p:sldId id="1707" r:id="rId40"/>
    <p:sldId id="1708" r:id="rId41"/>
    <p:sldId id="1709" r:id="rId42"/>
    <p:sldId id="1710" r:id="rId43"/>
    <p:sldId id="1711" r:id="rId44"/>
    <p:sldId id="1685" r:id="rId45"/>
    <p:sldId id="1677" r:id="rId46"/>
    <p:sldId id="288" r:id="rId47"/>
    <p:sldId id="1715" r:id="rId48"/>
    <p:sldId id="1680" r:id="rId49"/>
    <p:sldId id="1713" r:id="rId50"/>
    <p:sldId id="1716" r:id="rId51"/>
    <p:sldId id="1670"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and copyright" id="{769AAF04-D6E1-452A-A6AB-5640231DBF62}">
          <p14:sldIdLst>
            <p14:sldId id="1585"/>
            <p14:sldId id="1690"/>
          </p14:sldIdLst>
        </p14:section>
        <p14:section name="Summary Section" id="{3A2E2B73-2533-49E1-8D6C-C81EA57446C9}">
          <p14:sldIdLst>
            <p14:sldId id="1714"/>
          </p14:sldIdLst>
        </p14:section>
        <p14:section name="Learning objective 1: Hyper-V Network Virtualization overview" id="{88631449-D759-4FDE-93C3-D7CAE1467AB8}">
          <p14:sldIdLst>
            <p14:sldId id="1672"/>
            <p14:sldId id="1658"/>
            <p14:sldId id="1691"/>
            <p14:sldId id="1692"/>
            <p14:sldId id="1679"/>
          </p14:sldIdLst>
        </p14:section>
        <p14:section name="Learning objective 2: Explain Hyper-V Virtual Networks and Subnets" id="{16BB9FC7-FEA4-41D3-B4B3-83B52790C65D}">
          <p14:sldIdLst>
            <p14:sldId id="1673"/>
            <p14:sldId id="264"/>
            <p14:sldId id="1693"/>
            <p14:sldId id="1694"/>
            <p14:sldId id="1681"/>
          </p14:sldIdLst>
        </p14:section>
        <p14:section name="Learning objective 3: Explain HNV switching and routing" id="{6CD85EAB-9481-4513-A3E3-9033A741A04E}">
          <p14:sldIdLst>
            <p14:sldId id="1674"/>
            <p14:sldId id="1695"/>
            <p14:sldId id="1696"/>
            <p14:sldId id="1697"/>
            <p14:sldId id="1683"/>
          </p14:sldIdLst>
        </p14:section>
        <p14:section name="Learning objective 4: Packet encapsulation" id="{105E3DBB-39E1-4806-99C8-DF9AE0A3A986}">
          <p14:sldIdLst>
            <p14:sldId id="1675"/>
            <p14:sldId id="1596"/>
            <p14:sldId id="1712"/>
            <p14:sldId id="1698"/>
            <p14:sldId id="1699"/>
            <p14:sldId id="1700"/>
            <p14:sldId id="1701"/>
            <p14:sldId id="1702"/>
            <p14:sldId id="1703"/>
            <p14:sldId id="1684"/>
          </p14:sldIdLst>
        </p14:section>
        <p14:section name="Learning objective 5: Virtual Filtering Platform" id="{D6DA1EDC-2CD2-4F96-91BB-4F9E904054B1}">
          <p14:sldIdLst>
            <p14:sldId id="1676"/>
            <p14:sldId id="267"/>
            <p14:sldId id="1688"/>
            <p14:sldId id="1704"/>
            <p14:sldId id="1705"/>
            <p14:sldId id="1706"/>
            <p14:sldId id="1707"/>
            <p14:sldId id="1708"/>
            <p14:sldId id="1709"/>
            <p14:sldId id="1710"/>
            <p14:sldId id="1711"/>
            <p14:sldId id="1685"/>
          </p14:sldIdLst>
        </p14:section>
        <p14:section name="Explain how to capture and view logs related to Hyper-V and VFP packet processing" id="{EC7CE5A4-6091-4CD8-A3C7-2EC7759B1A98}">
          <p14:sldIdLst>
            <p14:sldId id="1677"/>
            <p14:sldId id="288"/>
          </p14:sldIdLst>
        </p14:section>
        <p14:section name="Resources" id="{A8D63BE2-39AD-482E-A19E-CAC7AD725D06}">
          <p14:sldIdLst>
            <p14:sldId id="1715"/>
          </p14:sldIdLst>
        </p14:section>
        <p14:section name="Knowledge check answers" id="{B9E2C24D-D0C3-4A4A-AA16-3172A44BCB45}">
          <p14:sldIdLst>
            <p14:sldId id="1680"/>
            <p14:sldId id="1713"/>
            <p14:sldId id="1716"/>
          </p14:sldIdLst>
        </p14:section>
        <p14:section name="Summary" id="{B38F7459-767E-4DFF-A6F1-6072A0235CFF}">
          <p14:sldIdLst>
            <p14:sldId id="167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55D5786-6466-16A9-00F2-9934F524669D}" name="Nick Meader" initials="NM" userId="Nick Meader" providerId="None"/>
  <p188:author id="{A003D9BA-0865-B3AA-4B34-98CB573D03F9}" name="Felix Maxa" initials="FM" userId="S::amaxa@ntdev.microsoft.com::c06acc36-b154-4a3d-b968-4af1e14ca32b" providerId="AD"/>
  <p188:author id="{6EF2F8D3-D5F8-0B00-512B-7FA1A186370E}" name="Adam Rudell" initials="AR" userId="S::arudell@microsoft.com::a6a797f7-0d73-4a8f-a2bd-1d3c9ee13858" providerId="AD"/>
  <p188:author id="{E6E071FA-C8D9-F65A-4B07-51DA674E9627}" name="Manika Dhiman (AQUENT LLC)" initials="MD" userId="S::v-manidhiman@microsoft.com::748be0d8-799b-4751-9054-0e6d367ad43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3236"/>
    <a:srgbClr val="7030A0"/>
    <a:srgbClr val="9CC9CA"/>
    <a:srgbClr val="A65E5E"/>
    <a:srgbClr val="6977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B60331-14AC-4835-A70F-CB3B19BB4664}" v="5" dt="2024-04-16T18:40:38.781"/>
    <p1510:client id="{CC7A25D4-F62B-3896-0823-910BE973C712}" v="1" dt="2024-04-16T19:11:58.976"/>
    <p1510:client id="{EC1D4207-2CE2-4AE3-BC9A-C6CC535A5C2B}" v="1" dt="2024-04-16T18:47:56.4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36" y="51"/>
      </p:cViewPr>
      <p:guideLst/>
    </p:cSldViewPr>
  </p:slideViewPr>
  <p:notesTextViewPr>
    <p:cViewPr>
      <p:scale>
        <a:sx n="1" d="1"/>
        <a:sy n="1" d="1"/>
      </p:scale>
      <p:origin x="0" y="0"/>
    </p:cViewPr>
  </p:notesTextViewPr>
  <p:notesViewPr>
    <p:cSldViewPr snapToGrid="0">
      <p:cViewPr varScale="1">
        <p:scale>
          <a:sx n="66" d="100"/>
          <a:sy n="66" d="100"/>
        </p:scale>
        <p:origin x="1803" y="6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notesMaster" Target="notesMasters/notesMaster1.xml"/><Relationship Id="rId58" Type="http://schemas.microsoft.com/office/2016/11/relationships/changesInfo" Target="changesInfos/changesInfo1.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microsoft.com/office/2015/10/relationships/revisionInfo" Target="revisionInfo.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ableStyles" Target="tableStyle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ka Dhiman (AQUENT LLC)" userId="748be0d8-799b-4751-9054-0e6d367ad438" providerId="ADAL" clId="{A2B60331-14AC-4835-A70F-CB3B19BB4664}"/>
    <pc:docChg chg="undo custSel addSld delSld modSld">
      <pc:chgData name="Manika Dhiman (AQUENT LLC)" userId="748be0d8-799b-4751-9054-0e6d367ad438" providerId="ADAL" clId="{A2B60331-14AC-4835-A70F-CB3B19BB4664}" dt="2024-04-17T07:40:18.261" v="101" actId="6549"/>
      <pc:docMkLst>
        <pc:docMk/>
      </pc:docMkLst>
      <pc:sldChg chg="modNotes">
        <pc:chgData name="Manika Dhiman (AQUENT LLC)" userId="748be0d8-799b-4751-9054-0e6d367ad438" providerId="ADAL" clId="{A2B60331-14AC-4835-A70F-CB3B19BB4664}" dt="2024-04-17T07:35:12.929" v="39" actId="207"/>
        <pc:sldMkLst>
          <pc:docMk/>
          <pc:sldMk cId="3818105434" sldId="264"/>
        </pc:sldMkLst>
      </pc:sldChg>
      <pc:sldChg chg="modSp mod">
        <pc:chgData name="Manika Dhiman (AQUENT LLC)" userId="748be0d8-799b-4751-9054-0e6d367ad438" providerId="ADAL" clId="{A2B60331-14AC-4835-A70F-CB3B19BB4664}" dt="2024-04-17T07:38:50.658" v="58" actId="2"/>
        <pc:sldMkLst>
          <pc:docMk/>
          <pc:sldMk cId="3072967256" sldId="267"/>
        </pc:sldMkLst>
        <pc:spChg chg="mod">
          <ac:chgData name="Manika Dhiman (AQUENT LLC)" userId="748be0d8-799b-4751-9054-0e6d367ad438" providerId="ADAL" clId="{A2B60331-14AC-4835-A70F-CB3B19BB4664}" dt="2024-04-17T07:38:50.658" v="58" actId="2"/>
          <ac:spMkLst>
            <pc:docMk/>
            <pc:sldMk cId="3072967256" sldId="267"/>
            <ac:spMk id="4" creationId="{00000000-0000-0000-0000-000000000000}"/>
          </ac:spMkLst>
        </pc:spChg>
      </pc:sldChg>
      <pc:sldChg chg="modSp mod delCm modCm">
        <pc:chgData name="Manika Dhiman (AQUENT LLC)" userId="748be0d8-799b-4751-9054-0e6d367ad438" providerId="ADAL" clId="{A2B60331-14AC-4835-A70F-CB3B19BB4664}" dt="2024-04-17T07:39:35.117" v="90" actId="2"/>
        <pc:sldMkLst>
          <pc:docMk/>
          <pc:sldMk cId="1304659512" sldId="288"/>
        </pc:sldMkLst>
        <pc:spChg chg="mod">
          <ac:chgData name="Manika Dhiman (AQUENT LLC)" userId="748be0d8-799b-4751-9054-0e6d367ad438" providerId="ADAL" clId="{A2B60331-14AC-4835-A70F-CB3B19BB4664}" dt="2024-04-17T07:39:28.159" v="83" actId="2"/>
          <ac:spMkLst>
            <pc:docMk/>
            <pc:sldMk cId="1304659512" sldId="288"/>
            <ac:spMk id="2" creationId="{BB473FF7-C9B0-41E8-BED1-0BAFAB6EA164}"/>
          </ac:spMkLst>
        </pc:spChg>
        <pc:spChg chg="mod">
          <ac:chgData name="Manika Dhiman (AQUENT LLC)" userId="748be0d8-799b-4751-9054-0e6d367ad438" providerId="ADAL" clId="{A2B60331-14AC-4835-A70F-CB3B19BB4664}" dt="2024-04-17T07:39:30.456" v="86" actId="2"/>
          <ac:spMkLst>
            <pc:docMk/>
            <pc:sldMk cId="1304659512" sldId="288"/>
            <ac:spMk id="8" creationId="{2AD75F36-4F6F-1293-076B-1B4EC5EB779C}"/>
          </ac:spMkLst>
        </pc:spChg>
        <pc:graphicFrameChg chg="modGraphic">
          <ac:chgData name="Manika Dhiman (AQUENT LLC)" userId="748be0d8-799b-4751-9054-0e6d367ad438" providerId="ADAL" clId="{A2B60331-14AC-4835-A70F-CB3B19BB4664}" dt="2024-04-17T07:39:35.117" v="90" actId="2"/>
          <ac:graphicFrameMkLst>
            <pc:docMk/>
            <pc:sldMk cId="1304659512" sldId="288"/>
            <ac:graphicFrameMk id="3" creationId="{3007A886-F3A7-9061-85B2-36ED66FC8621}"/>
          </ac:graphicFrameMkLst>
        </pc:graphicFrameChg>
        <pc:extLst>
          <p:ext xmlns:p="http://schemas.openxmlformats.org/presentationml/2006/main" uri="{D6D511B9-2390-475A-947B-AFAB55BFBCF1}">
            <pc226:cmChg xmlns:pc226="http://schemas.microsoft.com/office/powerpoint/2022/06/main/command" chg="del mod">
              <pc226:chgData name="Manika Dhiman (AQUENT LLC)" userId="748be0d8-799b-4751-9054-0e6d367ad438" providerId="ADAL" clId="{A2B60331-14AC-4835-A70F-CB3B19BB4664}" dt="2024-04-16T18:55:51.351" v="35"/>
              <pc2:cmMkLst xmlns:pc2="http://schemas.microsoft.com/office/powerpoint/2019/9/main/command">
                <pc:docMk/>
                <pc:sldMk cId="1304659512" sldId="288"/>
                <pc2:cmMk id="{CE98F8F3-5391-424D-9824-4E0F24419BA8}"/>
              </pc2:cmMkLst>
              <pc226:cmRplyChg chg="mod modRxn">
                <pc226:chgData name="Manika Dhiman (AQUENT LLC)" userId="748be0d8-799b-4751-9054-0e6d367ad438" providerId="ADAL" clId="{A2B60331-14AC-4835-A70F-CB3B19BB4664}" dt="2024-04-16T18:55:41.858" v="34"/>
                <pc2:cmRplyMkLst xmlns:pc2="http://schemas.microsoft.com/office/powerpoint/2019/9/main/command">
                  <pc:docMk/>
                  <pc:sldMk cId="1304659512" sldId="288"/>
                  <pc2:cmMk id="{CE98F8F3-5391-424D-9824-4E0F24419BA8}"/>
                  <pc2:cmRplyMk id="{CD37A2F0-B5D2-474A-902C-0D62C3246BC1}"/>
                </pc2:cmRplyMkLst>
              </pc226:cmRplyChg>
            </pc226:cmChg>
          </p:ext>
        </pc:extLst>
      </pc:sldChg>
      <pc:sldChg chg="modSp mod">
        <pc:chgData name="Manika Dhiman (AQUENT LLC)" userId="748be0d8-799b-4751-9054-0e6d367ad438" providerId="ADAL" clId="{A2B60331-14AC-4835-A70F-CB3B19BB4664}" dt="2024-04-17T07:40:03.647" v="99" actId="2"/>
        <pc:sldMkLst>
          <pc:docMk/>
          <pc:sldMk cId="3299861754" sldId="1670"/>
        </pc:sldMkLst>
        <pc:spChg chg="mod">
          <ac:chgData name="Manika Dhiman (AQUENT LLC)" userId="748be0d8-799b-4751-9054-0e6d367ad438" providerId="ADAL" clId="{A2B60331-14AC-4835-A70F-CB3B19BB4664}" dt="2024-04-17T07:40:03.647" v="99" actId="2"/>
          <ac:spMkLst>
            <pc:docMk/>
            <pc:sldMk cId="3299861754" sldId="1670"/>
            <ac:spMk id="3" creationId="{7E60F16A-CDD1-4284-8AA4-5C08C92BD4C0}"/>
          </ac:spMkLst>
        </pc:spChg>
      </pc:sldChg>
      <pc:sldChg chg="modSp mod">
        <pc:chgData name="Manika Dhiman (AQUENT LLC)" userId="748be0d8-799b-4751-9054-0e6d367ad438" providerId="ADAL" clId="{A2B60331-14AC-4835-A70F-CB3B19BB4664}" dt="2024-04-17T07:39:37.459" v="92" actId="2"/>
        <pc:sldMkLst>
          <pc:docMk/>
          <pc:sldMk cId="844590044" sldId="1680"/>
        </pc:sldMkLst>
        <pc:spChg chg="mod">
          <ac:chgData name="Manika Dhiman (AQUENT LLC)" userId="748be0d8-799b-4751-9054-0e6d367ad438" providerId="ADAL" clId="{A2B60331-14AC-4835-A70F-CB3B19BB4664}" dt="2024-04-16T18:41:19.562" v="31" actId="20577"/>
          <ac:spMkLst>
            <pc:docMk/>
            <pc:sldMk cId="844590044" sldId="1680"/>
            <ac:spMk id="2" creationId="{655DF6B2-CCEC-E0C4-D5E1-DBD2F2BD93E1}"/>
          </ac:spMkLst>
        </pc:spChg>
        <pc:graphicFrameChg chg="mod modGraphic">
          <ac:chgData name="Manika Dhiman (AQUENT LLC)" userId="748be0d8-799b-4751-9054-0e6d367ad438" providerId="ADAL" clId="{A2B60331-14AC-4835-A70F-CB3B19BB4664}" dt="2024-04-17T07:39:37.459" v="92" actId="2"/>
          <ac:graphicFrameMkLst>
            <pc:docMk/>
            <pc:sldMk cId="844590044" sldId="1680"/>
            <ac:graphicFrameMk id="7" creationId="{001C1FCA-8A95-BB7D-C69B-EFDE992D158B}"/>
          </ac:graphicFrameMkLst>
        </pc:graphicFrameChg>
      </pc:sldChg>
      <pc:sldChg chg="modSp mod">
        <pc:chgData name="Manika Dhiman (AQUENT LLC)" userId="748be0d8-799b-4751-9054-0e6d367ad438" providerId="ADAL" clId="{A2B60331-14AC-4835-A70F-CB3B19BB4664}" dt="2024-04-17T07:38:55.310" v="62" actId="2"/>
        <pc:sldMkLst>
          <pc:docMk/>
          <pc:sldMk cId="102128227" sldId="1688"/>
        </pc:sldMkLst>
        <pc:spChg chg="mod">
          <ac:chgData name="Manika Dhiman (AQUENT LLC)" userId="748be0d8-799b-4751-9054-0e6d367ad438" providerId="ADAL" clId="{A2B60331-14AC-4835-A70F-CB3B19BB4664}" dt="2024-04-17T07:38:55.310" v="62" actId="2"/>
          <ac:spMkLst>
            <pc:docMk/>
            <pc:sldMk cId="102128227" sldId="1688"/>
            <ac:spMk id="4" creationId="{00000000-0000-0000-0000-000000000000}"/>
          </ac:spMkLst>
        </pc:spChg>
      </pc:sldChg>
      <pc:sldChg chg="modNotes">
        <pc:chgData name="Manika Dhiman (AQUENT LLC)" userId="748be0d8-799b-4751-9054-0e6d367ad438" providerId="ADAL" clId="{A2B60331-14AC-4835-A70F-CB3B19BB4664}" dt="2024-04-17T07:34:50.223" v="37" actId="207"/>
        <pc:sldMkLst>
          <pc:docMk/>
          <pc:sldMk cId="127312643" sldId="1691"/>
        </pc:sldMkLst>
      </pc:sldChg>
      <pc:sldChg chg="modSp mod modNotes modNotesTx">
        <pc:chgData name="Manika Dhiman (AQUENT LLC)" userId="748be0d8-799b-4751-9054-0e6d367ad438" providerId="ADAL" clId="{A2B60331-14AC-4835-A70F-CB3B19BB4664}" dt="2024-04-17T07:38:30.625" v="46" actId="2"/>
        <pc:sldMkLst>
          <pc:docMk/>
          <pc:sldMk cId="1533316865" sldId="1692"/>
        </pc:sldMkLst>
        <pc:spChg chg="mod">
          <ac:chgData name="Manika Dhiman (AQUENT LLC)" userId="748be0d8-799b-4751-9054-0e6d367ad438" providerId="ADAL" clId="{A2B60331-14AC-4835-A70F-CB3B19BB4664}" dt="2024-04-17T07:38:27.577" v="44" actId="2"/>
          <ac:spMkLst>
            <pc:docMk/>
            <pc:sldMk cId="1533316865" sldId="1692"/>
            <ac:spMk id="3" creationId="{BF8BFBE9-C8DC-ACC6-BC0A-3A3120381588}"/>
          </ac:spMkLst>
        </pc:spChg>
      </pc:sldChg>
      <pc:sldChg chg="modNotes">
        <pc:chgData name="Manika Dhiman (AQUENT LLC)" userId="748be0d8-799b-4751-9054-0e6d367ad438" providerId="ADAL" clId="{A2B60331-14AC-4835-A70F-CB3B19BB4664}" dt="2024-04-17T07:35:23.661" v="40" actId="207"/>
        <pc:sldMkLst>
          <pc:docMk/>
          <pc:sldMk cId="1412453621" sldId="1693"/>
        </pc:sldMkLst>
      </pc:sldChg>
      <pc:sldChg chg="modNotes modNotesTx">
        <pc:chgData name="Manika Dhiman (AQUENT LLC)" userId="748be0d8-799b-4751-9054-0e6d367ad438" providerId="ADAL" clId="{A2B60331-14AC-4835-A70F-CB3B19BB4664}" dt="2024-04-17T07:38:35.801" v="50" actId="2"/>
        <pc:sldMkLst>
          <pc:docMk/>
          <pc:sldMk cId="2465464803" sldId="1694"/>
        </pc:sldMkLst>
      </pc:sldChg>
      <pc:sldChg chg="modSp mod">
        <pc:chgData name="Manika Dhiman (AQUENT LLC)" userId="748be0d8-799b-4751-9054-0e6d367ad438" providerId="ADAL" clId="{A2B60331-14AC-4835-A70F-CB3B19BB4664}" dt="2024-04-17T07:38:37.728" v="52" actId="2"/>
        <pc:sldMkLst>
          <pc:docMk/>
          <pc:sldMk cId="3957896496" sldId="1696"/>
        </pc:sldMkLst>
        <pc:spChg chg="mod">
          <ac:chgData name="Manika Dhiman (AQUENT LLC)" userId="748be0d8-799b-4751-9054-0e6d367ad438" providerId="ADAL" clId="{A2B60331-14AC-4835-A70F-CB3B19BB4664}" dt="2024-04-17T07:38:37.728" v="52" actId="2"/>
          <ac:spMkLst>
            <pc:docMk/>
            <pc:sldMk cId="3957896496" sldId="1696"/>
            <ac:spMk id="5" creationId="{00000000-0000-0000-0000-000000000000}"/>
          </ac:spMkLst>
        </pc:spChg>
      </pc:sldChg>
      <pc:sldChg chg="modSp mod">
        <pc:chgData name="Manika Dhiman (AQUENT LLC)" userId="748be0d8-799b-4751-9054-0e6d367ad438" providerId="ADAL" clId="{A2B60331-14AC-4835-A70F-CB3B19BB4664}" dt="2024-04-17T07:38:44.882" v="55" actId="2"/>
        <pc:sldMkLst>
          <pc:docMk/>
          <pc:sldMk cId="4274453286" sldId="1698"/>
        </pc:sldMkLst>
        <pc:spChg chg="mod">
          <ac:chgData name="Manika Dhiman (AQUENT LLC)" userId="748be0d8-799b-4751-9054-0e6d367ad438" providerId="ADAL" clId="{A2B60331-14AC-4835-A70F-CB3B19BB4664}" dt="2024-04-17T07:38:44.882" v="55" actId="2"/>
          <ac:spMkLst>
            <pc:docMk/>
            <pc:sldMk cId="4274453286" sldId="1698"/>
            <ac:spMk id="3" creationId="{BCAB0D93-7F47-3292-58BB-37262DB62BF3}"/>
          </ac:spMkLst>
        </pc:spChg>
      </pc:sldChg>
      <pc:sldChg chg="modNotesTx">
        <pc:chgData name="Manika Dhiman (AQUENT LLC)" userId="748be0d8-799b-4751-9054-0e6d367ad438" providerId="ADAL" clId="{A2B60331-14AC-4835-A70F-CB3B19BB4664}" dt="2024-04-17T07:38:45.995" v="56" actId="2"/>
        <pc:sldMkLst>
          <pc:docMk/>
          <pc:sldMk cId="771435084" sldId="1699"/>
        </pc:sldMkLst>
      </pc:sldChg>
      <pc:sldChg chg="modNotesTx">
        <pc:chgData name="Manika Dhiman (AQUENT LLC)" userId="748be0d8-799b-4751-9054-0e6d367ad438" providerId="ADAL" clId="{A2B60331-14AC-4835-A70F-CB3B19BB4664}" dt="2024-04-17T07:38:47.628" v="57" actId="2"/>
        <pc:sldMkLst>
          <pc:docMk/>
          <pc:sldMk cId="1206327064" sldId="1700"/>
        </pc:sldMkLst>
      </pc:sldChg>
      <pc:sldChg chg="modNotes">
        <pc:chgData name="Manika Dhiman (AQUENT LLC)" userId="748be0d8-799b-4751-9054-0e6d367ad438" providerId="ADAL" clId="{A2B60331-14AC-4835-A70F-CB3B19BB4664}" dt="2024-04-17T07:35:49.765" v="41" actId="207"/>
        <pc:sldMkLst>
          <pc:docMk/>
          <pc:sldMk cId="1535737514" sldId="1703"/>
        </pc:sldMkLst>
      </pc:sldChg>
      <pc:sldChg chg="modSp mod modNotesTx">
        <pc:chgData name="Manika Dhiman (AQUENT LLC)" userId="748be0d8-799b-4751-9054-0e6d367ad438" providerId="ADAL" clId="{A2B60331-14AC-4835-A70F-CB3B19BB4664}" dt="2024-04-17T07:39:06.598" v="68" actId="2"/>
        <pc:sldMkLst>
          <pc:docMk/>
          <pc:sldMk cId="3561615075" sldId="1707"/>
        </pc:sldMkLst>
        <pc:spChg chg="mod">
          <ac:chgData name="Manika Dhiman (AQUENT LLC)" userId="748be0d8-799b-4751-9054-0e6d367ad438" providerId="ADAL" clId="{A2B60331-14AC-4835-A70F-CB3B19BB4664}" dt="2024-04-17T07:38:58.296" v="65" actId="2"/>
          <ac:spMkLst>
            <pc:docMk/>
            <pc:sldMk cId="3561615075" sldId="1707"/>
            <ac:spMk id="4" creationId="{00000000-0000-0000-0000-000000000000}"/>
          </ac:spMkLst>
        </pc:spChg>
      </pc:sldChg>
      <pc:sldChg chg="modNotesTx">
        <pc:chgData name="Manika Dhiman (AQUENT LLC)" userId="748be0d8-799b-4751-9054-0e6d367ad438" providerId="ADAL" clId="{A2B60331-14AC-4835-A70F-CB3B19BB4664}" dt="2024-04-17T07:39:13.057" v="71" actId="2"/>
        <pc:sldMkLst>
          <pc:docMk/>
          <pc:sldMk cId="1948704937" sldId="1708"/>
        </pc:sldMkLst>
      </pc:sldChg>
      <pc:sldChg chg="modNotesTx">
        <pc:chgData name="Manika Dhiman (AQUENT LLC)" userId="748be0d8-799b-4751-9054-0e6d367ad438" providerId="ADAL" clId="{A2B60331-14AC-4835-A70F-CB3B19BB4664}" dt="2024-04-17T07:39:18.170" v="77" actId="2"/>
        <pc:sldMkLst>
          <pc:docMk/>
          <pc:sldMk cId="2709439193" sldId="1709"/>
        </pc:sldMkLst>
      </pc:sldChg>
      <pc:sldChg chg="modSp mod modNotesTx">
        <pc:chgData name="Manika Dhiman (AQUENT LLC)" userId="748be0d8-799b-4751-9054-0e6d367ad438" providerId="ADAL" clId="{A2B60331-14AC-4835-A70F-CB3B19BB4664}" dt="2024-04-17T07:39:23.510" v="80" actId="2"/>
        <pc:sldMkLst>
          <pc:docMk/>
          <pc:sldMk cId="2378407097" sldId="1710"/>
        </pc:sldMkLst>
        <pc:spChg chg="mod">
          <ac:chgData name="Manika Dhiman (AQUENT LLC)" userId="748be0d8-799b-4751-9054-0e6d367ad438" providerId="ADAL" clId="{A2B60331-14AC-4835-A70F-CB3B19BB4664}" dt="2024-04-17T07:39:19.599" v="78" actId="2"/>
          <ac:spMkLst>
            <pc:docMk/>
            <pc:sldMk cId="2378407097" sldId="1710"/>
            <ac:spMk id="4" creationId="{00000000-0000-0000-0000-000000000000}"/>
          </ac:spMkLst>
        </pc:spChg>
      </pc:sldChg>
      <pc:sldChg chg="modNotesTx">
        <pc:chgData name="Manika Dhiman (AQUENT LLC)" userId="748be0d8-799b-4751-9054-0e6d367ad438" providerId="ADAL" clId="{A2B60331-14AC-4835-A70F-CB3B19BB4664}" dt="2024-04-17T07:39:26.548" v="82" actId="2"/>
        <pc:sldMkLst>
          <pc:docMk/>
          <pc:sldMk cId="4111179827" sldId="1711"/>
        </pc:sldMkLst>
      </pc:sldChg>
      <pc:sldChg chg="modNotesTx">
        <pc:chgData name="Manika Dhiman (AQUENT LLC)" userId="748be0d8-799b-4751-9054-0e6d367ad438" providerId="ADAL" clId="{A2B60331-14AC-4835-A70F-CB3B19BB4664}" dt="2024-04-17T07:38:43.180" v="54" actId="2"/>
        <pc:sldMkLst>
          <pc:docMk/>
          <pc:sldMk cId="2789719220" sldId="1712"/>
        </pc:sldMkLst>
      </pc:sldChg>
      <pc:sldChg chg="modSp mod">
        <pc:chgData name="Manika Dhiman (AQUENT LLC)" userId="748be0d8-799b-4751-9054-0e6d367ad438" providerId="ADAL" clId="{A2B60331-14AC-4835-A70F-CB3B19BB4664}" dt="2024-04-17T07:39:48.030" v="94" actId="2"/>
        <pc:sldMkLst>
          <pc:docMk/>
          <pc:sldMk cId="2346665167" sldId="1713"/>
        </pc:sldMkLst>
        <pc:spChg chg="mod">
          <ac:chgData name="Manika Dhiman (AQUENT LLC)" userId="748be0d8-799b-4751-9054-0e6d367ad438" providerId="ADAL" clId="{A2B60331-14AC-4835-A70F-CB3B19BB4664}" dt="2024-04-16T18:41:11.651" v="29" actId="20577"/>
          <ac:spMkLst>
            <pc:docMk/>
            <pc:sldMk cId="2346665167" sldId="1713"/>
            <ac:spMk id="2" creationId="{655DF6B2-CCEC-E0C4-D5E1-DBD2F2BD93E1}"/>
          </ac:spMkLst>
        </pc:spChg>
        <pc:graphicFrameChg chg="mod modGraphic">
          <ac:chgData name="Manika Dhiman (AQUENT LLC)" userId="748be0d8-799b-4751-9054-0e6d367ad438" providerId="ADAL" clId="{A2B60331-14AC-4835-A70F-CB3B19BB4664}" dt="2024-04-17T07:39:48.030" v="94" actId="2"/>
          <ac:graphicFrameMkLst>
            <pc:docMk/>
            <pc:sldMk cId="2346665167" sldId="1713"/>
            <ac:graphicFrameMk id="7" creationId="{001C1FCA-8A95-BB7D-C69B-EFDE992D158B}"/>
          </ac:graphicFrameMkLst>
        </pc:graphicFrameChg>
      </pc:sldChg>
      <pc:sldChg chg="modSp mod">
        <pc:chgData name="Manika Dhiman (AQUENT LLC)" userId="748be0d8-799b-4751-9054-0e6d367ad438" providerId="ADAL" clId="{A2B60331-14AC-4835-A70F-CB3B19BB4664}" dt="2024-04-17T07:39:36.174" v="91" actId="2"/>
        <pc:sldMkLst>
          <pc:docMk/>
          <pc:sldMk cId="523458571" sldId="1715"/>
        </pc:sldMkLst>
        <pc:spChg chg="mod">
          <ac:chgData name="Manika Dhiman (AQUENT LLC)" userId="748be0d8-799b-4751-9054-0e6d367ad438" providerId="ADAL" clId="{A2B60331-14AC-4835-A70F-CB3B19BB4664}" dt="2024-04-17T07:39:36.174" v="91" actId="2"/>
          <ac:spMkLst>
            <pc:docMk/>
            <pc:sldMk cId="523458571" sldId="1715"/>
            <ac:spMk id="3" creationId="{7E60F16A-CDD1-4284-8AA4-5C08C92BD4C0}"/>
          </ac:spMkLst>
        </pc:spChg>
      </pc:sldChg>
      <pc:sldChg chg="add del">
        <pc:chgData name="Manika Dhiman (AQUENT LLC)" userId="748be0d8-799b-4751-9054-0e6d367ad438" providerId="ADAL" clId="{A2B60331-14AC-4835-A70F-CB3B19BB4664}" dt="2024-04-16T18:39:15.079" v="10"/>
        <pc:sldMkLst>
          <pc:docMk/>
          <pc:sldMk cId="3526316921" sldId="1716"/>
        </pc:sldMkLst>
      </pc:sldChg>
      <pc:sldChg chg="modSp add mod">
        <pc:chgData name="Manika Dhiman (AQUENT LLC)" userId="748be0d8-799b-4751-9054-0e6d367ad438" providerId="ADAL" clId="{A2B60331-14AC-4835-A70F-CB3B19BB4664}" dt="2024-04-17T07:40:18.261" v="101" actId="6549"/>
        <pc:sldMkLst>
          <pc:docMk/>
          <pc:sldMk cId="4241157466" sldId="1716"/>
        </pc:sldMkLst>
        <pc:spChg chg="mod">
          <ac:chgData name="Manika Dhiman (AQUENT LLC)" userId="748be0d8-799b-4751-9054-0e6d367ad438" providerId="ADAL" clId="{A2B60331-14AC-4835-A70F-CB3B19BB4664}" dt="2024-04-17T07:36:38.634" v="42" actId="20577"/>
          <ac:spMkLst>
            <pc:docMk/>
            <pc:sldMk cId="4241157466" sldId="1716"/>
            <ac:spMk id="2" creationId="{655DF6B2-CCEC-E0C4-D5E1-DBD2F2BD93E1}"/>
          </ac:spMkLst>
        </pc:spChg>
        <pc:graphicFrameChg chg="modGraphic">
          <ac:chgData name="Manika Dhiman (AQUENT LLC)" userId="748be0d8-799b-4751-9054-0e6d367ad438" providerId="ADAL" clId="{A2B60331-14AC-4835-A70F-CB3B19BB4664}" dt="2024-04-17T07:40:18.261" v="101" actId="6549"/>
          <ac:graphicFrameMkLst>
            <pc:docMk/>
            <pc:sldMk cId="4241157466" sldId="1716"/>
            <ac:graphicFrameMk id="7" creationId="{001C1FCA-8A95-BB7D-C69B-EFDE992D158B}"/>
          </ac:graphicFrameMkLst>
        </pc:graphicFrameChg>
      </pc:sldChg>
    </pc:docChg>
  </pc:docChgLst>
  <pc:docChgLst>
    <pc:chgData name="Adam Rudell" userId="S::arudell@microsoft.com::a6a797f7-0d73-4a8f-a2bd-1d3c9ee13858" providerId="AD" clId="Web-{CC7A25D4-F62B-3896-0823-910BE973C712}"/>
    <pc:docChg chg="sldOrd">
      <pc:chgData name="Adam Rudell" userId="S::arudell@microsoft.com::a6a797f7-0d73-4a8f-a2bd-1d3c9ee13858" providerId="AD" clId="Web-{CC7A25D4-F62B-3896-0823-910BE973C712}" dt="2024-04-16T19:11:58.976" v="0"/>
      <pc:docMkLst>
        <pc:docMk/>
      </pc:docMkLst>
      <pc:sldChg chg="ord">
        <pc:chgData name="Adam Rudell" userId="S::arudell@microsoft.com::a6a797f7-0d73-4a8f-a2bd-1d3c9ee13858" providerId="AD" clId="Web-{CC7A25D4-F62B-3896-0823-910BE973C712}" dt="2024-04-16T19:11:58.976" v="0"/>
        <pc:sldMkLst>
          <pc:docMk/>
          <pc:sldMk cId="3010182140" sldId="1704"/>
        </pc:sldMkLst>
      </pc:sldChg>
    </pc:docChg>
  </pc:docChgLst>
  <pc:docChgLst>
    <pc:chgData clId="Web-{EC1D4207-2CE2-4AE3-BC9A-C6CC535A5C2B}"/>
    <pc:docChg chg="">
      <pc:chgData name="" userId="" providerId="" clId="Web-{EC1D4207-2CE2-4AE3-BC9A-C6CC535A5C2B}" dt="2024-04-16T18:47:56.477" v="0"/>
      <pc:docMkLst>
        <pc:docMk/>
      </pc:docMkLst>
      <pc:sldChg chg="modCm">
        <pc:chgData name="" userId="" providerId="" clId="Web-{EC1D4207-2CE2-4AE3-BC9A-C6CC535A5C2B}" dt="2024-04-16T18:47:56.477" v="0"/>
        <pc:sldMkLst>
          <pc:docMk/>
          <pc:sldMk cId="1304659512" sldId="288"/>
        </pc:sldMkLst>
        <pc:extLst>
          <p:ext xmlns:p="http://schemas.openxmlformats.org/presentationml/2006/main" uri="{D6D511B9-2390-475A-947B-AFAB55BFBCF1}">
            <pc226:cmChg xmlns:pc226="http://schemas.microsoft.com/office/powerpoint/2022/06/main/command" chg="">
              <pc226:chgData name="" userId="" providerId="" clId="Web-{EC1D4207-2CE2-4AE3-BC9A-C6CC535A5C2B}" dt="2024-04-16T18:47:56.477" v="0"/>
              <pc2:cmMkLst xmlns:pc2="http://schemas.microsoft.com/office/powerpoint/2019/9/main/command">
                <pc:docMk/>
                <pc:sldMk cId="1304659512" sldId="288"/>
                <pc2:cmMk id="{CE98F8F3-5391-424D-9824-4E0F24419BA8}"/>
              </pc2:cmMkLst>
              <pc226:cmRplyChg chg="add">
                <pc226:chgData name="" userId="" providerId="" clId="Web-{EC1D4207-2CE2-4AE3-BC9A-C6CC535A5C2B}" dt="2024-04-16T18:47:56.477" v="0"/>
                <pc2:cmRplyMkLst xmlns:pc2="http://schemas.microsoft.com/office/powerpoint/2019/9/main/command">
                  <pc:docMk/>
                  <pc:sldMk cId="1304659512" sldId="288"/>
                  <pc2:cmMk id="{CE98F8F3-5391-424D-9824-4E0F24419BA8}"/>
                  <pc2:cmRplyMk id="{CD37A2F0-B5D2-474A-902C-0D62C3246BC1}"/>
                </pc2:cmRplyMkLst>
              </pc226:cmRplyChg>
            </pc226:cmChg>
          </p:ext>
        </pc:extLst>
      </pc:sldChg>
    </pc:docChg>
  </pc:docChgLst>
</pc:chgInfo>
</file>

<file path=ppt/media/image1.png>
</file>

<file path=ppt/media/image10.png>
</file>

<file path=ppt/media/image11.jpeg>
</file>

<file path=ppt/media/image12.png>
</file>

<file path=ppt/media/image13.png>
</file>

<file path=ppt/media/image14.svg>
</file>

<file path=ppt/media/image15.png>
</file>

<file path=ppt/media/image16.jpeg>
</file>

<file path=ppt/media/image17.jpeg>
</file>

<file path=ppt/media/image18.jpeg>
</file>

<file path=ppt/media/image19.jpeg>
</file>

<file path=ppt/media/image2.svg>
</file>

<file path=ppt/media/image20.jpeg>
</file>

<file path=ppt/media/image21.jpeg>
</file>

<file path=ppt/media/image22.jpeg>
</file>

<file path=ppt/media/image23.png>
</file>

<file path=ppt/media/image24.png>
</file>

<file path=ppt/media/image25.png>
</file>

<file path=ppt/media/image26.png>
</file>

<file path=ppt/media/image27.svg>
</file>

<file path=ppt/media/image28.jpeg>
</file>

<file path=ppt/media/image29.jpeg>
</file>

<file path=ppt/media/image3.jpeg>
</file>

<file path=ppt/media/image30.png>
</file>

<file path=ppt/media/image31.png>
</file>

<file path=ppt/media/image32.png>
</file>

<file path=ppt/media/image33.jpeg>
</file>

<file path=ppt/media/image34.png>
</file>

<file path=ppt/media/image35.jpeg>
</file>

<file path=ppt/media/image36.png>
</file>

<file path=ppt/media/image37.png>
</file>

<file path=ppt/media/image38.png>
</file>

<file path=ppt/media/image39.jpeg>
</file>

<file path=ppt/media/image40.png>
</file>

<file path=ppt/media/image41.png>
</file>

<file path=ppt/media/image42.jpeg>
</file>

<file path=ppt/media/image43.jpeg>
</file>

<file path=ppt/media/image44.png>
</file>

<file path=ppt/media/image45.jpeg>
</file>

<file path=ppt/media/image46.jpeg>
</file>

<file path=ppt/media/image47.png>
</file>

<file path=ppt/media/image48.png>
</file>

<file path=ppt/media/image49.png>
</file>

<file path=ppt/media/image5.png>
</file>

<file path=ppt/media/image50.png>
</file>

<file path=ppt/media/image51.png>
</file>

<file path=ppt/media/image52.png>
</file>

<file path=ppt/media/image53.gif>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8136BE-DEFD-47BC-B162-D0C4ADF78130}" type="datetimeFigureOut">
              <a:rPr lang="en-US" smtClean="0"/>
              <a:t>4/17/2024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313C21-3316-4FFE-B47E-C6542EB6EC46}" type="slidenum">
              <a:rPr lang="en-US" smtClean="0"/>
              <a:t>‹#›</a:t>
            </a:fld>
            <a:endParaRPr lang="en-US" dirty="0"/>
          </a:p>
        </p:txBody>
      </p:sp>
    </p:spTree>
    <p:extLst>
      <p:ext uri="{BB962C8B-B14F-4D97-AF65-F5344CB8AC3E}">
        <p14:creationId xmlns:p14="http://schemas.microsoft.com/office/powerpoint/2010/main" val="2980616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FCEEF9-6956-434F-BD88-EEFD25EC825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4/17/2024 10:46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19229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Software Defined Networking (SDN) in Windows Server 2016 is based on programming policy for overlay virtual networks within a Hyper-V virtual switch. You can create overlay virtual networks, also called virtual networks, with Hyper-V Network Virtualization.</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When you deploy Hyper-V Network Virtualization, overlay networks are created by encapsulating the original tenant virtual machine's Layer-2 Ethernet frame with an overlay - or tunnel - header (for example, VXLAN or NVGRE) and Layer-3 IP and Layer-2 Ethernet headers from the underlay (or physical) network. The overlay virtual networks are identified by a 24-bit Virtual Network Identifier (VNI) to maintain tenant traffic isolation and to allow overlapping IP addresses. The VNI is composed of a virtual subnet ID (VSID), logical switch ID, and tunnel ID.</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Additionally, each tenant is assigned a routing domain (similar to virtual routing and forwarding - VRF) so that multiple virtual subnet prefixes (each represented by a VNI) can be directly routed to each other.</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The physical network on which each tenant's encapsulated traffic is tunneled is represented by a logical network called the provider logical network. This provider logical network consists of one or more subnets, each represented by an IP prefix and, optionally, a VLAN 802.1q tag.</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You can create additional logical networks and subnets for infrastructure purposes to carry management traffic, storage traffic, and live migration traffic.</a:t>
            </a:r>
          </a:p>
          <a:p>
            <a:pPr algn="l"/>
            <a:r>
              <a:rPr lang="en-US" b="0" i="0" dirty="0">
                <a:effectLst/>
                <a:latin typeface="Segoe UI" panose="020B0502040204020203" pitchFamily="34" charset="0"/>
              </a:rPr>
              <a:t>Microsoft SDN does not support the isolation of tenant networks by using VLANs. Tenant isolation is accomplished solely by using Hyper-V Network Virtualization overlay virtual networks and encapsulation.</a:t>
            </a:r>
          </a:p>
          <a:p>
            <a:endParaRPr lang="en-US" dirty="0">
              <a:cs typeface="Calibri"/>
            </a:endParaRPr>
          </a:p>
        </p:txBody>
      </p:sp>
      <p:sp>
        <p:nvSpPr>
          <p:cNvPr id="4" name="Slide Number Placeholder 3"/>
          <p:cNvSpPr>
            <a:spLocks noGrp="1"/>
          </p:cNvSpPr>
          <p:nvPr>
            <p:ph type="sldNum" sz="quarter" idx="10"/>
          </p:nvPr>
        </p:nvSpPr>
        <p:spPr/>
        <p:txBody>
          <a:bodyPr/>
          <a:lstStyle/>
          <a:p>
            <a:fld id="{3636ECF0-0548-4924-9985-9298AF476B51}" type="slidenum">
              <a:rPr lang="en-US" smtClean="0"/>
              <a:t>10</a:t>
            </a:fld>
            <a:endParaRPr lang="en-US" dirty="0"/>
          </a:p>
        </p:txBody>
      </p:sp>
    </p:spTree>
    <p:extLst>
      <p:ext uri="{BB962C8B-B14F-4D97-AF65-F5344CB8AC3E}">
        <p14:creationId xmlns:p14="http://schemas.microsoft.com/office/powerpoint/2010/main" val="21341262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Font typeface="Arial" panose="020B0604020202020204" pitchFamily="34" charset="0"/>
              <a:buNone/>
            </a:pPr>
            <a:r>
              <a:rPr lang="en-US" b="0" i="0" dirty="0">
                <a:effectLst/>
                <a:latin typeface="Segoe UI" panose="020B0502040204020203" pitchFamily="34" charset="0"/>
              </a:rPr>
              <a:t>A virtual subnet implements the Layer 3 IP subnet semantics for the virtual machines in the same virtual subnet. The virtual subnet forms a broadcast domain (similar to a VLAN) and isolation is enforced by using either the NVGRE Tenant Network ID (TNI) or VXLAN Network Identifier (VNI) field.</a:t>
            </a:r>
          </a:p>
          <a:p>
            <a:pPr marL="0" indent="0" algn="l">
              <a:buFont typeface="Arial" panose="020B0604020202020204" pitchFamily="34" charset="0"/>
              <a:buNone/>
            </a:pPr>
            <a:endParaRPr lang="en-US" b="0" i="0" dirty="0">
              <a:effectLst/>
              <a:latin typeface="Segoe UI" panose="020B0502040204020203" pitchFamily="34" charset="0"/>
            </a:endParaRPr>
          </a:p>
          <a:p>
            <a:pPr marL="0" indent="0" algn="l">
              <a:buFont typeface="Arial" panose="020B0604020202020204" pitchFamily="34" charset="0"/>
              <a:buNone/>
            </a:pPr>
            <a:r>
              <a:rPr lang="en-US" b="0" i="0" dirty="0">
                <a:effectLst/>
                <a:latin typeface="Segoe UI" panose="020B0502040204020203" pitchFamily="34" charset="0"/>
              </a:rPr>
              <a:t>Each virtual subnet belongs to a single virtual network (RDID), and it is assigned a unique Virtual Subnet ID (VSID) using either the TNI or VNI key in the encapsulated packet header. The VSID must be unique within the datacenter and is in the range 4096 to 2^24-2.</a:t>
            </a:r>
          </a:p>
          <a:p>
            <a:endParaRPr lang="en-US" dirty="0">
              <a:cs typeface="Calibri"/>
            </a:endParaRPr>
          </a:p>
        </p:txBody>
      </p:sp>
      <p:sp>
        <p:nvSpPr>
          <p:cNvPr id="4" name="Slide Number Placeholder 3"/>
          <p:cNvSpPr>
            <a:spLocks noGrp="1"/>
          </p:cNvSpPr>
          <p:nvPr>
            <p:ph type="sldNum" sz="quarter" idx="10"/>
          </p:nvPr>
        </p:nvSpPr>
        <p:spPr/>
        <p:txBody>
          <a:bodyPr/>
          <a:lstStyle/>
          <a:p>
            <a:fld id="{3636ECF0-0548-4924-9985-9298AF476B51}" type="slidenum">
              <a:rPr lang="en-US" smtClean="0"/>
              <a:t>11</a:t>
            </a:fld>
            <a:endParaRPr lang="en-US" dirty="0"/>
          </a:p>
        </p:txBody>
      </p:sp>
    </p:spTree>
    <p:extLst>
      <p:ext uri="{BB962C8B-B14F-4D97-AF65-F5344CB8AC3E}">
        <p14:creationId xmlns:p14="http://schemas.microsoft.com/office/powerpoint/2010/main" val="20321274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dirty="0">
                <a:solidFill>
                  <a:srgbClr val="000000"/>
                </a:solidFill>
                <a:latin typeface="Calibri" panose="020F0502020204030204" pitchFamily="34" charset="0"/>
              </a:rPr>
              <a:t>A key advantage of the virtual network and routing domain is that it allows customers to bring their own network topologies (for example, IP subnets) to the cloud.  The figure shows an example where Contoso Corp has two separate networks, the R&amp;D Net and the Sales Net. Because these networks have different routing domain IDs, they cannot interact with each other. That is, Contoso R&amp;D Net is isolated from Contoso Sales Net even though both are owned by Contoso. Contoso R&amp;D Net contains three virtual subnets. Note that both the RDID and VSID are unique within a datacenter.</a:t>
            </a:r>
          </a:p>
          <a:p>
            <a:pPr algn="l" rtl="0" fontAlgn="base"/>
            <a:endParaRPr lang="en-US" sz="1200" b="1" i="0" u="none" strike="noStrike" dirty="0">
              <a:solidFill>
                <a:srgbClr val="000000"/>
              </a:solidFill>
              <a:effectLst/>
              <a:latin typeface="Calibri" panose="020F0502020204030204" pitchFamily="34" charset="0"/>
            </a:endParaRPr>
          </a:p>
          <a:p>
            <a:pPr algn="l" rtl="0" fontAlgn="base"/>
            <a:r>
              <a:rPr lang="en-US" sz="1200" b="1" i="0" u="none" strike="noStrike" dirty="0">
                <a:solidFill>
                  <a:srgbClr val="000000"/>
                </a:solidFill>
                <a:effectLst/>
                <a:latin typeface="Calibri" panose="020F0502020204030204" pitchFamily="34" charset="0"/>
              </a:rPr>
              <a:t>Layer 2 Forwarding</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In the figure, the virtual machines in VSID 5001 can have their packets forwarded to virtual machines that are also in VSID 5001 through the Hyper-V Switch. The incoming packets from a virtual machine in VSID 5001 are sent to a specific vPort on the Hyper-V Switch. Ingress rules (e.g. encapsulation) and mappings (e.g. encapsulation header) are applied by the Hyper-V switch for these packets. The packets are then forwarded either to a different vPort on the Hyper-V Switch (if the destination virtual machine is attached to the same host) or to a different Hyper-V switch on a different host (if the destination virtual machine is located on a different host).</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1" i="0" u="none" strike="noStrike" dirty="0">
                <a:solidFill>
                  <a:srgbClr val="000000"/>
                </a:solidFill>
                <a:effectLst/>
                <a:latin typeface="Calibri" panose="020F0502020204030204" pitchFamily="34" charset="0"/>
              </a:rPr>
              <a:t>Layer 3 Routing</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Similarly, the virtual machines in VSID 5001 can have their packets routed to virtual machines in VSID 5002 or VSID 5003 by the HNV distributed router which is present in each Hyper-V host’s vSwitch. Upon delivering the packet to the Hyper-V switch, HNV updates the VSID of the incoming packet to the VSID of the destination virtual machine. This will only happen if both VSIDs are in the same RDID. Therefore, virtual network adapters with RDID1 cannot send packets to virtual network adapters with RDID2 without traversing a gateway.</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Each virtual subnet defines a Layer 3 IP subnet and a Layer 2 (L2) broadcast domain boundary similar to a VLAN. When a virtual machine broadcasts a packet, HNV uses Unicast Replication (UR) to make a copy of the original packet and replace the destination IP and MAC with the addresses of each VM which are in the same VSID.</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In addition to being a broadcast domain, the Virtual Subnet ID (VSID) or VXLAN Network Identifier (VNI) provides isolation. A virtual network adapter in HNV is connected to a Hyper-V switch port that will have ACL rules applied either directly to the port (virtualNetworkInterface REST resource) or to the virtual subnet (VSID) of which it is a part.</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The Hyper-V switch port must have an ACL rule applied. This ACL could be ALLOW ALL, DENY ALL, or be more specific to only allow certain types of traffic based on 5-tuple (Source IP, Destination IP, Source Port, Destination Port, Protocol) matching.</a:t>
            </a:r>
            <a:endParaRPr lang="en-US" b="0" i="0" dirty="0">
              <a:solidFill>
                <a:srgbClr val="444444"/>
              </a:solidFill>
              <a:effectLst/>
              <a:latin typeface="Calibri" panose="020F0502020204030204" pitchFamily="34" charset="0"/>
            </a:endParaRPr>
          </a:p>
          <a:p>
            <a:endParaRPr lang="en-US" dirty="0">
              <a:cs typeface="Calibri"/>
            </a:endParaRPr>
          </a:p>
        </p:txBody>
      </p:sp>
      <p:sp>
        <p:nvSpPr>
          <p:cNvPr id="4" name="Slide Number Placeholder 3"/>
          <p:cNvSpPr>
            <a:spLocks noGrp="1"/>
          </p:cNvSpPr>
          <p:nvPr>
            <p:ph type="sldNum" sz="quarter" idx="10"/>
          </p:nvPr>
        </p:nvSpPr>
        <p:spPr/>
        <p:txBody>
          <a:bodyPr/>
          <a:lstStyle/>
          <a:p>
            <a:fld id="{3636ECF0-0548-4924-9985-9298AF476B51}" type="slidenum">
              <a:rPr lang="en-US" smtClean="0"/>
              <a:t>12</a:t>
            </a:fld>
            <a:endParaRPr lang="en-US" dirty="0"/>
          </a:p>
        </p:txBody>
      </p:sp>
    </p:spTree>
    <p:extLst>
      <p:ext uri="{BB962C8B-B14F-4D97-AF65-F5344CB8AC3E}">
        <p14:creationId xmlns:p14="http://schemas.microsoft.com/office/powerpoint/2010/main" val="1171455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See answers at end of the deck.</a:t>
            </a:r>
          </a:p>
        </p:txBody>
      </p:sp>
      <p:sp>
        <p:nvSpPr>
          <p:cNvPr id="4" name="Slide Number Placeholder 3"/>
          <p:cNvSpPr>
            <a:spLocks noGrp="1"/>
          </p:cNvSpPr>
          <p:nvPr>
            <p:ph type="sldNum" sz="quarter" idx="5"/>
          </p:nvPr>
        </p:nvSpPr>
        <p:spPr/>
        <p:txBody>
          <a:bodyPr/>
          <a:lstStyle/>
          <a:p>
            <a:fld id="{51313C21-3316-4FFE-B47E-C6542EB6EC46}" type="slidenum">
              <a:rPr lang="en-US" smtClean="0"/>
              <a:t>13</a:t>
            </a:fld>
            <a:endParaRPr lang="en-US" dirty="0"/>
          </a:p>
        </p:txBody>
      </p:sp>
    </p:spTree>
    <p:extLst>
      <p:ext uri="{BB962C8B-B14F-4D97-AF65-F5344CB8AC3E}">
        <p14:creationId xmlns:p14="http://schemas.microsoft.com/office/powerpoint/2010/main" val="36846716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FCEEF9-6956-434F-BD88-EEFD25EC825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4/17/2024 10:46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8406817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0" i="0" u="none" strike="noStrike" dirty="0">
                <a:solidFill>
                  <a:srgbClr val="000000"/>
                </a:solidFill>
                <a:effectLst/>
                <a:latin typeface="Calibri" panose="020F0502020204030204" pitchFamily="34" charset="0"/>
              </a:rPr>
              <a:t>HNV v2 implements correct Layer 2 (L2) switching and Layer 3 (L3) routing semantics to work just as a physical switch or router would work. When a virtual machine connected to an HNV virtual network attempts to establish a connection with another virtual machine in the same virtual subnet (VSID) it will first need to learn the CA MAC address of the remote virtual machine. If there is an ARP entry for the destination virtual machine’s IP address in the source virtual machine’s ARP table, the MAC address from this entry is used. If an entry does not exist, the source virtual machine will send an ARP broadcast with a request for the MAC address corresponding to the destination virtual machine’s IP address to be returned. The Hyper-V Switch will intercept this request and send it to the Host Agent. The Host Agent will look in its local database for a corresponding MAC address for the requested destination virtual machine’s IP address.</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 </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1" i="0" u="none" strike="noStrike" dirty="0">
                <a:solidFill>
                  <a:srgbClr val="000000"/>
                </a:solidFill>
                <a:effectLst/>
                <a:latin typeface="Calibri" panose="020F0502020204030204" pitchFamily="34" charset="0"/>
              </a:rPr>
              <a:t>NOTE: </a:t>
            </a:r>
            <a:r>
              <a:rPr lang="en-US" sz="1200" b="0" i="0" u="none" strike="noStrike" dirty="0">
                <a:solidFill>
                  <a:srgbClr val="000000"/>
                </a:solidFill>
                <a:effectLst/>
                <a:latin typeface="Calibri" panose="020F0502020204030204" pitchFamily="34" charset="0"/>
              </a:rPr>
              <a:t>The Host Agent, acting as the OVSDB server, uses a variant of the VTEP schema to store CA-PA mappings, MAC table, and so on.</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If a MAC address is available, the Host Agent injects an ARP response and sends this back to the virtual machine. After the virtual machine’s networking stack has all the required L2 header information, the frame is sent to the corresponding Hyper-V Port on the V-Switch. Internally, the Hyper-V Switch tests this frame against N-tuple matching rules assigned to the V-Port and applies certain transformations to the frame based on these rules. Most importantly, a set of encapsulation transformations is applied to construct the encapsulation header using VXLAN, depending on the policy defined at the Network Controller. Based on the policy programmed by the Host Agent, a CA-PA mapping is used to determine the IP address of the Hyper-V host where the destination virtual machine resides. The Hyper-V Switch ensures the correct routing rules and VLAN tags are applied to the outer packet so it reaches the remote PA address.</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If a virtual machine connected to an HNV virtual network wants to create a connection with a virtual machine in a different virtual subnet (VSID), the packet needs to be routed accordingly. HNV assumes a star-topology where there is only one IP address in the CA space used as the next-hop to reach all IP prefixes (meaning one default route/gateway). Currently, this enforces a limitation to a single default route and non-default routes are not supported.</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endParaRPr lang="en-US" dirty="0">
              <a:cs typeface="Calibri"/>
            </a:endParaRPr>
          </a:p>
        </p:txBody>
      </p:sp>
      <p:sp>
        <p:nvSpPr>
          <p:cNvPr id="4" name="Slide Number Placeholder 3"/>
          <p:cNvSpPr>
            <a:spLocks noGrp="1"/>
          </p:cNvSpPr>
          <p:nvPr>
            <p:ph type="sldNum" sz="quarter" idx="10"/>
          </p:nvPr>
        </p:nvSpPr>
        <p:spPr/>
        <p:txBody>
          <a:bodyPr/>
          <a:lstStyle/>
          <a:p>
            <a:fld id="{3636ECF0-0548-4924-9985-9298AF476B51}" type="slidenum">
              <a:rPr lang="en-US" smtClean="0"/>
              <a:t>15</a:t>
            </a:fld>
            <a:endParaRPr lang="en-US" dirty="0"/>
          </a:p>
        </p:txBody>
      </p:sp>
    </p:spTree>
    <p:extLst>
      <p:ext uri="{BB962C8B-B14F-4D97-AF65-F5344CB8AC3E}">
        <p14:creationId xmlns:p14="http://schemas.microsoft.com/office/powerpoint/2010/main" val="16444352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0" i="0" u="none" strike="noStrike" dirty="0">
                <a:solidFill>
                  <a:srgbClr val="000000"/>
                </a:solidFill>
                <a:effectLst/>
                <a:latin typeface="Calibri" panose="020F0502020204030204" pitchFamily="34" charset="0"/>
              </a:rPr>
              <a:t>In a physical network, an IP subnet is a Layer 2 (L2) domain where computers (virtual and physical) can directly communicate with each other. The L2 domain is a broadcast domain where ARP entries (IP:MAC address map) are learned through ARP requests that are broadcast on all interfaces and ARP responses are sent back to the requesting host. The computer uses the MAC information learned from the ARP response to completely construct the L2 frame including Ethernet headers. However, if an IP address is in a different L3 subnet, the ARP request does not cross this L3 boundary. Instead, an L3 router interface (next-hop or default gateway) with an IP address in the source subnet must respond to these ARP requests with its own MAC address.</a:t>
            </a:r>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In standard Windows networking, an administrator can create static routes and assign these to a network interface. Additionally, a “default gateway” is usually configured to be the next-hop IP address on an interface where packets destined for the default route (0.0.0.0/0) are sent. Packets are sent to this default gateway if no specific routes exist. This is typically the router for your physical network. HNV uses a built-in router that is part of every host and has an interface in every VSID to create a distributed router for the virtual network(s).</a:t>
            </a:r>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Since HNV assumes a star topology, the HNV distributed router acts as a single default gateway for all traffic that is going between virtual subnets that are part of the same VSID network. The address used as the default gateway defaults to the lowest IP address in the VSID and is assigned to the HNV distributed router. This distributed router allows for a very efficient way for all traffic inside a VSID Network to be routed appropriately because each host can directly route the traffic to the appropriate host without needing an intermediary. This is particularly true when two virtual machines in the same VM network but different virtual subnets are on the same physical host. As you will see later in this section, the packet never has to leave the physical host.</a:t>
            </a:r>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endParaRPr lang="en-US" dirty="0">
              <a:cs typeface="Calibri"/>
            </a:endParaRPr>
          </a:p>
        </p:txBody>
      </p:sp>
      <p:sp>
        <p:nvSpPr>
          <p:cNvPr id="4" name="Slide Number Placeholder 3"/>
          <p:cNvSpPr>
            <a:spLocks noGrp="1"/>
          </p:cNvSpPr>
          <p:nvPr>
            <p:ph type="sldNum" sz="quarter" idx="10"/>
          </p:nvPr>
        </p:nvSpPr>
        <p:spPr/>
        <p:txBody>
          <a:bodyPr/>
          <a:lstStyle/>
          <a:p>
            <a:fld id="{3636ECF0-0548-4924-9985-9298AF476B51}" type="slidenum">
              <a:rPr lang="en-US" smtClean="0"/>
              <a:t>16</a:t>
            </a:fld>
            <a:endParaRPr lang="en-US" dirty="0"/>
          </a:p>
        </p:txBody>
      </p:sp>
    </p:spTree>
    <p:extLst>
      <p:ext uri="{BB962C8B-B14F-4D97-AF65-F5344CB8AC3E}">
        <p14:creationId xmlns:p14="http://schemas.microsoft.com/office/powerpoint/2010/main" val="31679022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0" i="0" u="none" strike="noStrike" dirty="0">
                <a:solidFill>
                  <a:srgbClr val="000000"/>
                </a:solidFill>
                <a:effectLst/>
                <a:latin typeface="Calibri" panose="020F0502020204030204" pitchFamily="34" charset="0"/>
              </a:rPr>
              <a:t>Most customer deployments will require communication from the HNV environment to resources that are not part of the HNV environment. Network Virtualization gateways are required to allow communication between the two environments. Infrastructures requiring an HNV Gateway include Private Cloud and Hybrid Cloud. Basically, HNV gateways are required for Layer 3 routing between internal and external (physical) networks (including NAT) or between different sites and/or clouds (private or public) which use an IPSec VPN or GRE tunnel.</a:t>
            </a:r>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pPr algn="l" rtl="0" fontAlgn="base"/>
            <a:r>
              <a:rPr lang="en-US" sz="1200" b="1" i="0" u="none" strike="noStrike" dirty="0">
                <a:solidFill>
                  <a:srgbClr val="000000"/>
                </a:solidFill>
                <a:effectLst/>
                <a:latin typeface="Calibri" panose="020F0502020204030204" pitchFamily="34" charset="0"/>
              </a:rPr>
              <a:t>NOTE: </a:t>
            </a:r>
            <a:r>
              <a:rPr lang="en-US" sz="1200" b="0" i="0" u="none" strike="noStrike" dirty="0">
                <a:solidFill>
                  <a:srgbClr val="000000"/>
                </a:solidFill>
                <a:effectLst/>
                <a:latin typeface="Calibri" panose="020F0502020204030204" pitchFamily="34" charset="0"/>
              </a:rPr>
              <a:t>GRE tunnels are not supported with Azure Stack for GA as configuration options not exposed via ARM. Underlying infrastructure can support once capability added to ARM.</a:t>
            </a:r>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Gateways can come in different physical form factors. They can be built on Windows Server 2016 Technical Preview, incorporated into a Top of Rack (TOR) switch acting as a VXLAN Gateway, accessed through a Virtual IP (VIP) advertised by a load balancer, put into other existing network appliances, or can be a new stand-alone network virtual appliance.</a:t>
            </a:r>
            <a:r>
              <a:rPr lang="en-US" sz="1200" b="0" i="0" dirty="0">
                <a:solidFill>
                  <a:srgbClr val="444444"/>
                </a:solidFill>
                <a:effectLst/>
                <a:latin typeface="Calibri" panose="020F0502020204030204" pitchFamily="34" charset="0"/>
              </a:rPr>
              <a:t>​</a:t>
            </a:r>
            <a:endParaRPr lang="en-US" sz="1800" b="0" i="0" dirty="0">
              <a:solidFill>
                <a:srgbClr val="444444"/>
              </a:solidFill>
              <a:effectLst/>
              <a:latin typeface="Calibri" panose="020F0502020204030204" pitchFamily="34" charset="0"/>
            </a:endParaRPr>
          </a:p>
          <a:p>
            <a:pPr algn="l" rtl="0" fontAlgn="base"/>
            <a:endParaRPr lang="en-US" sz="1800" b="0" i="0" dirty="0">
              <a:solidFill>
                <a:srgbClr val="444444"/>
              </a:solidFill>
              <a:effectLst/>
              <a:latin typeface="Calibri" panose="020F0502020204030204" pitchFamily="34" charset="0"/>
            </a:endParaRPr>
          </a:p>
        </p:txBody>
      </p:sp>
      <p:sp>
        <p:nvSpPr>
          <p:cNvPr id="4" name="Slide Number Placeholder 3"/>
          <p:cNvSpPr>
            <a:spLocks noGrp="1"/>
          </p:cNvSpPr>
          <p:nvPr>
            <p:ph type="sldNum" sz="quarter" idx="10"/>
          </p:nvPr>
        </p:nvSpPr>
        <p:spPr/>
        <p:txBody>
          <a:bodyPr/>
          <a:lstStyle/>
          <a:p>
            <a:fld id="{3636ECF0-0548-4924-9985-9298AF476B51}" type="slidenum">
              <a:rPr lang="en-US" smtClean="0"/>
              <a:t>17</a:t>
            </a:fld>
            <a:endParaRPr lang="en-US" dirty="0"/>
          </a:p>
        </p:txBody>
      </p:sp>
    </p:spTree>
    <p:extLst>
      <p:ext uri="{BB962C8B-B14F-4D97-AF65-F5344CB8AC3E}">
        <p14:creationId xmlns:p14="http://schemas.microsoft.com/office/powerpoint/2010/main" val="6398395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See answers at end of the deck.</a:t>
            </a:r>
          </a:p>
        </p:txBody>
      </p:sp>
      <p:sp>
        <p:nvSpPr>
          <p:cNvPr id="4" name="Slide Number Placeholder 3"/>
          <p:cNvSpPr>
            <a:spLocks noGrp="1"/>
          </p:cNvSpPr>
          <p:nvPr>
            <p:ph type="sldNum" sz="quarter" idx="5"/>
          </p:nvPr>
        </p:nvSpPr>
        <p:spPr/>
        <p:txBody>
          <a:bodyPr/>
          <a:lstStyle/>
          <a:p>
            <a:fld id="{51313C21-3316-4FFE-B47E-C6542EB6EC46}" type="slidenum">
              <a:rPr lang="en-US" smtClean="0"/>
              <a:t>18</a:t>
            </a:fld>
            <a:endParaRPr lang="en-US" dirty="0"/>
          </a:p>
        </p:txBody>
      </p:sp>
    </p:spTree>
    <p:extLst>
      <p:ext uri="{BB962C8B-B14F-4D97-AF65-F5344CB8AC3E}">
        <p14:creationId xmlns:p14="http://schemas.microsoft.com/office/powerpoint/2010/main" val="22952680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FCEEF9-6956-434F-BD88-EEFD25EC825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4/17/2024 10:46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642580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313C21-3316-4FFE-B47E-C6542EB6E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302387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51313C21-3316-4FFE-B47E-C6542EB6EC46}" type="slidenum">
              <a:rPr lang="en-US" smtClean="0"/>
              <a:t>20</a:t>
            </a:fld>
            <a:endParaRPr lang="en-US" dirty="0"/>
          </a:p>
        </p:txBody>
      </p:sp>
    </p:spTree>
    <p:extLst>
      <p:ext uri="{BB962C8B-B14F-4D97-AF65-F5344CB8AC3E}">
        <p14:creationId xmlns:p14="http://schemas.microsoft.com/office/powerpoint/2010/main" val="717926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b="0" i="0" dirty="0">
                <a:solidFill>
                  <a:srgbClr val="000000"/>
                </a:solidFill>
                <a:effectLst/>
                <a:latin typeface="Segoe"/>
              </a:rPr>
              <a:t>The </a:t>
            </a:r>
            <a:r>
              <a:rPr lang="en-US" dirty="0">
                <a:solidFill>
                  <a:srgbClr val="000000"/>
                </a:solidFill>
                <a:latin typeface="Segoe"/>
              </a:rPr>
              <a:t>Customer Addresses (CA) maintain</a:t>
            </a:r>
            <a:r>
              <a:rPr lang="en-US" b="0" i="0" dirty="0">
                <a:solidFill>
                  <a:srgbClr val="000000"/>
                </a:solidFill>
                <a:effectLst/>
                <a:latin typeface="Segoe"/>
              </a:rPr>
              <a:t> the customer's network topology, which is virtualized and decoupled from the actual underlying physical network topology and addresses, as implemented by the </a:t>
            </a:r>
            <a:r>
              <a:rPr lang="en-US" dirty="0">
                <a:solidFill>
                  <a:srgbClr val="000000"/>
                </a:solidFill>
                <a:latin typeface="Segoe"/>
              </a:rPr>
              <a:t>Provider Addresses (PA).</a:t>
            </a:r>
            <a:r>
              <a:rPr lang="en-US" b="0" i="0" dirty="0">
                <a:solidFill>
                  <a:srgbClr val="000000"/>
                </a:solidFill>
                <a:effectLst/>
                <a:latin typeface="Segoe"/>
              </a:rPr>
              <a:t> </a:t>
            </a:r>
            <a:r>
              <a:rPr lang="en-US" dirty="0">
                <a:solidFill>
                  <a:srgbClr val="000000"/>
                </a:solidFill>
                <a:latin typeface="Segoe"/>
              </a:rPr>
              <a:t>The traffic is encapsulated with VXLAN or NVGRE headers to isolate the traffic. If using NVGRE, this will be called the Virtual Subnet Identifier (VSID). If using VXLAN, this will be called the VXLAN Network Identifier (VNI). This encapsulated traffic will traverse the HNVPA network to route packets between the Provider Addresses that are assigned to the Hyper-V hosts.</a:t>
            </a:r>
            <a:br>
              <a:rPr lang="en-US" dirty="0">
                <a:latin typeface="Segoe"/>
              </a:rPr>
            </a:br>
            <a:endParaRPr lang="en-US" dirty="0">
              <a:latin typeface="Segoe"/>
            </a:endParaRPr>
          </a:p>
          <a:p>
            <a:r>
              <a:rPr lang="en-US" dirty="0">
                <a:latin typeface="Segoe"/>
                <a:cs typeface="Calibri"/>
              </a:rPr>
              <a:t>In the diagram above, VM A deployed on Contoso vNet will send a packet intended for 10.0.0.21. This CA will have a corresponding PA address on the Hyper-V host which informs the vSwitch how to route the packet accordingly. A 'shipping label' is attached to the original packet and then routed across the HNVPA network, where the packet will be received by the other Hyper-V host and be de-encapsulated. Likewise, when VM B responds, the same process is followed by performing a PA:CA mapping lookup to route the packet back to VM A.</a:t>
            </a:r>
          </a:p>
          <a:p>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51313C21-3316-4FFE-B47E-C6542EB6EC46}" type="slidenum">
              <a:rPr lang="en-US" smtClean="0"/>
              <a:t>21</a:t>
            </a:fld>
            <a:endParaRPr lang="en-US" dirty="0"/>
          </a:p>
        </p:txBody>
      </p:sp>
    </p:spTree>
    <p:extLst>
      <p:ext uri="{BB962C8B-B14F-4D97-AF65-F5344CB8AC3E}">
        <p14:creationId xmlns:p14="http://schemas.microsoft.com/office/powerpoint/2010/main" val="27775288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solidFill>
                  <a:srgbClr val="202122"/>
                </a:solidFill>
              </a:rPr>
              <a:t>  </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51313C21-3316-4FFE-B47E-C6542EB6EC46}" type="slidenum">
              <a:rPr lang="en-US" smtClean="0"/>
              <a:t>22</a:t>
            </a:fld>
            <a:endParaRPr lang="en-US" dirty="0"/>
          </a:p>
        </p:txBody>
      </p:sp>
    </p:spTree>
    <p:extLst>
      <p:ext uri="{BB962C8B-B14F-4D97-AF65-F5344CB8AC3E}">
        <p14:creationId xmlns:p14="http://schemas.microsoft.com/office/powerpoint/2010/main" val="31178296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Virtual eXtensible Local Area Network (VXLAN) RFC 7348 protocol has been widely adopted in the marketplace, with support from vendors like Cisco, Brocade, Arista, Dell, HP and others. </a:t>
            </a:r>
            <a:endParaRPr lang="en-US" dirty="0">
              <a:cs typeface="Calibri"/>
            </a:endParaRPr>
          </a:p>
          <a:p>
            <a:r>
              <a:rPr lang="en-US" dirty="0">
                <a:solidFill>
                  <a:srgbClr val="202122"/>
                </a:solidFill>
              </a:rPr>
              <a:t> </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51313C21-3316-4FFE-B47E-C6542EB6EC46}" type="slidenum">
              <a:rPr lang="en-US" smtClean="0"/>
              <a:t>23</a:t>
            </a:fld>
            <a:endParaRPr lang="en-US" dirty="0"/>
          </a:p>
        </p:txBody>
      </p:sp>
    </p:spTree>
    <p:extLst>
      <p:ext uri="{BB962C8B-B14F-4D97-AF65-F5344CB8AC3E}">
        <p14:creationId xmlns:p14="http://schemas.microsoft.com/office/powerpoint/2010/main" val="19176101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VXLAN Header</a:t>
            </a:r>
            <a:r>
              <a:rPr lang="en-US" dirty="0">
                <a:cs typeface="Calibri"/>
              </a:rPr>
              <a:t>: 8-byte field that contains the flags and the VXLAN Segment ID/VXLAN Network Identifier and the Reserved fields.</a:t>
            </a:r>
          </a:p>
          <a:p>
            <a:endParaRPr lang="en-US" dirty="0">
              <a:cs typeface="Calibri"/>
            </a:endParaRPr>
          </a:p>
          <a:p>
            <a:r>
              <a:rPr lang="en-US" b="1" dirty="0">
                <a:cs typeface="Calibri"/>
              </a:rPr>
              <a:t>Outer UDP Header</a:t>
            </a:r>
            <a:r>
              <a:rPr lang="en-US" dirty="0">
                <a:cs typeface="Calibri"/>
              </a:rPr>
              <a:t>: This is the outer UDP header with source port provided by the VTEP and destination port being a well-known UDP port.</a:t>
            </a:r>
          </a:p>
          <a:p>
            <a:br>
              <a:rPr lang="en-US" dirty="0">
                <a:cs typeface="+mn-lt"/>
              </a:rPr>
            </a:br>
            <a:r>
              <a:rPr lang="en-US" b="1" dirty="0">
                <a:cs typeface="+mn-lt"/>
              </a:rPr>
              <a:t>Outer IP Header</a:t>
            </a:r>
            <a:r>
              <a:rPr lang="en-US" dirty="0">
                <a:cs typeface="+mn-lt"/>
              </a:rPr>
              <a:t>: </a:t>
            </a:r>
            <a:r>
              <a:rPr lang="en-US" dirty="0"/>
              <a:t>This is the outer IP header with the source IPaddress indicating the IP address of the VTEP over which the communicating VM (as represented by the inner source MAC address) is running. The destination port number is fixed at 4789. Source port is calculated using a hash algorithm based on the original ethernet frame.</a:t>
            </a:r>
          </a:p>
          <a:p>
            <a:endParaRPr lang="en-US" dirty="0">
              <a:cs typeface="Calibri" panose="020F0502020204030204"/>
            </a:endParaRPr>
          </a:p>
          <a:p>
            <a:r>
              <a:rPr lang="en-US" b="1" dirty="0">
                <a:cs typeface="+mn-lt"/>
              </a:rPr>
              <a:t>Outer Ethernet Header</a:t>
            </a:r>
            <a:r>
              <a:rPr lang="en-US" dirty="0">
                <a:cs typeface="+mn-lt"/>
              </a:rPr>
              <a:t>: Also called the Outer MAC Header. Contains the MAC address of the VTEP connected to source VM. Destination MAC address is the MAC address of the next hop to the destination VTEP.</a:t>
            </a:r>
          </a:p>
        </p:txBody>
      </p:sp>
      <p:sp>
        <p:nvSpPr>
          <p:cNvPr id="4" name="Slide Number Placeholder 3"/>
          <p:cNvSpPr>
            <a:spLocks noGrp="1"/>
          </p:cNvSpPr>
          <p:nvPr>
            <p:ph type="sldNum" sz="quarter" idx="5"/>
          </p:nvPr>
        </p:nvSpPr>
        <p:spPr/>
        <p:txBody>
          <a:bodyPr/>
          <a:lstStyle/>
          <a:p>
            <a:fld id="{51313C21-3316-4FFE-B47E-C6542EB6EC46}" type="slidenum">
              <a:rPr lang="en-US" smtClean="0"/>
              <a:t>24</a:t>
            </a:fld>
            <a:endParaRPr lang="en-US" dirty="0"/>
          </a:p>
        </p:txBody>
      </p:sp>
    </p:spTree>
    <p:extLst>
      <p:ext uri="{BB962C8B-B14F-4D97-AF65-F5344CB8AC3E}">
        <p14:creationId xmlns:p14="http://schemas.microsoft.com/office/powerpoint/2010/main" val="26767429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0" i="0" u="none" strike="noStrike" dirty="0">
                <a:solidFill>
                  <a:srgbClr val="000000"/>
                </a:solidFill>
                <a:effectLst/>
                <a:latin typeface="Calibri" panose="020F0502020204030204" pitchFamily="34" charset="0"/>
              </a:rPr>
              <a:t>The VXLAN RFC talks about different approaches for distributing the VTEP IP to VM MAC mapping information:</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marL="285750" indent="-285750" algn="l" rtl="0" fontAlgn="base">
              <a:buFont typeface="Arial" panose="020B0604020202020204" pitchFamily="34" charset="0"/>
              <a:buChar char="•"/>
            </a:pPr>
            <a:r>
              <a:rPr lang="en-US" sz="1200" b="0" i="0" u="none" strike="noStrike" dirty="0">
                <a:solidFill>
                  <a:srgbClr val="000000"/>
                </a:solidFill>
                <a:effectLst/>
                <a:latin typeface="Calibri" panose="020F0502020204030204" pitchFamily="34" charset="0"/>
              </a:rPr>
              <a:t>Learning-based control plane</a:t>
            </a:r>
            <a:r>
              <a:rPr lang="en-US" sz="1200" b="0" i="0" dirty="0">
                <a:solidFill>
                  <a:srgbClr val="444444"/>
                </a:solidFill>
                <a:effectLst/>
                <a:latin typeface="Calibri" panose="020F0502020204030204" pitchFamily="34" charset="0"/>
              </a:rPr>
              <a:t>​</a:t>
            </a:r>
            <a:endParaRPr lang="en-US" sz="1200" b="0" i="0" u="none" strike="noStrike" dirty="0">
              <a:solidFill>
                <a:srgbClr val="444444"/>
              </a:solidFill>
              <a:effectLst/>
              <a:latin typeface="Arial" panose="020B0604020202020204" pitchFamily="34" charset="0"/>
            </a:endParaRPr>
          </a:p>
          <a:p>
            <a:pPr marL="285750" indent="-285750" algn="l" rtl="0" fontAlgn="base">
              <a:buFont typeface="Arial" panose="020B0604020202020204" pitchFamily="34" charset="0"/>
              <a:buChar char="•"/>
            </a:pPr>
            <a:r>
              <a:rPr lang="en-US" sz="1200" b="0" i="0" u="none" strike="noStrike" dirty="0">
                <a:solidFill>
                  <a:srgbClr val="000000"/>
                </a:solidFill>
                <a:effectLst/>
                <a:latin typeface="Calibri" panose="020F0502020204030204" pitchFamily="34" charset="0"/>
              </a:rPr>
              <a:t>Central Authority-/directory-based lookup</a:t>
            </a:r>
            <a:r>
              <a:rPr lang="en-US" sz="1200" b="0" i="0" dirty="0">
                <a:solidFill>
                  <a:srgbClr val="444444"/>
                </a:solidFill>
                <a:effectLst/>
                <a:latin typeface="Calibri" panose="020F0502020204030204" pitchFamily="34" charset="0"/>
              </a:rPr>
              <a:t>​</a:t>
            </a:r>
            <a:endParaRPr lang="en-US" sz="1200" b="0" i="0" u="none" strike="noStrike" dirty="0">
              <a:solidFill>
                <a:srgbClr val="444444"/>
              </a:solidFill>
              <a:effectLst/>
              <a:latin typeface="Arial" panose="020B0604020202020204" pitchFamily="34" charset="0"/>
            </a:endParaRPr>
          </a:p>
          <a:p>
            <a:pPr marL="285750" indent="-285750" algn="l" rtl="0" fontAlgn="base">
              <a:buFont typeface="Arial" panose="020B0604020202020204" pitchFamily="34" charset="0"/>
              <a:buChar char="•"/>
            </a:pPr>
            <a:r>
              <a:rPr lang="en-US" sz="1200" b="0" i="0" u="none" strike="noStrike" dirty="0">
                <a:solidFill>
                  <a:srgbClr val="000000"/>
                </a:solidFill>
                <a:effectLst/>
                <a:latin typeface="Calibri" panose="020F0502020204030204" pitchFamily="34" charset="0"/>
              </a:rPr>
              <a:t>Distribution of this mapping information to the VTEPs by the central authority</a:t>
            </a:r>
            <a:r>
              <a:rPr lang="en-US" sz="1200" b="0" i="0" dirty="0">
                <a:solidFill>
                  <a:srgbClr val="444444"/>
                </a:solidFill>
                <a:effectLst/>
                <a:latin typeface="Calibri" panose="020F0502020204030204" pitchFamily="34" charset="0"/>
              </a:rPr>
              <a:t>​</a:t>
            </a:r>
            <a:endParaRPr lang="en-US" sz="1200" b="0" i="0" dirty="0">
              <a:solidFill>
                <a:srgbClr val="444444"/>
              </a:solidFill>
              <a:effectLst/>
              <a:latin typeface="Arial" panose="020B0604020202020204" pitchFamily="34" charset="0"/>
            </a:endParaRPr>
          </a:p>
          <a:p>
            <a:pPr algn="l" rtl="0" fontAlgn="base"/>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In a learning-based control-plane, encapsulated packets having an unknown destination (VTEP IP) are sent out via broadcast or to an IP multicast group. This requires a mapping between a multicast group and each virtual subnet (identified by a VXLAN Network Identifier (VNI)) such that any VTEPs which host VMs attached to this VNI register for the group through IGMP. The VM MAC addresses and remote host’s IP address (VTEP IP) are then discovered via source-address learning. A clear disadvantage of this approach is that it places a lot of unnecessary traffic on the wire which most network administrators try to avoid.</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a:p>
            <a:pPr algn="l" rtl="0" fontAlgn="base"/>
            <a:r>
              <a:rPr lang="en-US" sz="1200" b="0" i="0" u="none" strike="noStrike" dirty="0">
                <a:solidFill>
                  <a:srgbClr val="000000"/>
                </a:solidFill>
                <a:effectLst/>
                <a:latin typeface="Calibri" panose="020F0502020204030204" pitchFamily="34" charset="0"/>
              </a:rPr>
              <a:t>Based on our learnings in Azure, Microsoft chose the distribution by a central authority (i.e. Microsoft Network Controller) approach to send out the VM MAC : VTEP IP mapping information to avoid the unnecessary broadcast/multicast network traffic. The Microsoft Network Controller (OVSDB Client) communicates with the Hyper-V Hosts (VTEPs) using the OVSDB protocol with policy represented in schemas persisted to a Host Agent’s database (OVSDB Server). A local ARP responder on the host is then able to catch and respond to all ARP requests from the VMs to provide the destination MAC address of the remote VM. The Host Agent database also contains the VTEP IP address of all hosts attached to the virtual subnet. The Host Agent programs mapping rules into the VFP extension of the Hyper-V Virtual Switch to correctly encapsulate and send the VM packet based on the destination VM.</a:t>
            </a:r>
            <a:r>
              <a:rPr lang="en-US" sz="1200" b="0" i="0" dirty="0">
                <a:solidFill>
                  <a:srgbClr val="444444"/>
                </a:solidFill>
                <a:effectLst/>
                <a:latin typeface="Calibri" panose="020F0502020204030204" pitchFamily="34" charset="0"/>
              </a:rPr>
              <a:t>​</a:t>
            </a:r>
            <a:endParaRPr lang="en-US" b="0" i="0" dirty="0">
              <a:solidFill>
                <a:srgbClr val="444444"/>
              </a:solidFill>
              <a:effectLst/>
              <a:latin typeface="Calibri" panose="020F0502020204030204" pitchFamily="34" charset="0"/>
            </a:endParaRPr>
          </a:p>
        </p:txBody>
      </p:sp>
      <p:sp>
        <p:nvSpPr>
          <p:cNvPr id="4" name="Slide Number Placeholder 3"/>
          <p:cNvSpPr>
            <a:spLocks noGrp="1"/>
          </p:cNvSpPr>
          <p:nvPr>
            <p:ph type="sldNum" sz="quarter" idx="5"/>
          </p:nvPr>
        </p:nvSpPr>
        <p:spPr/>
        <p:txBody>
          <a:bodyPr/>
          <a:lstStyle/>
          <a:p>
            <a:fld id="{51313C21-3316-4FFE-B47E-C6542EB6EC46}" type="slidenum">
              <a:rPr lang="en-US" smtClean="0"/>
              <a:t>25</a:t>
            </a:fld>
            <a:endParaRPr lang="en-US" dirty="0"/>
          </a:p>
        </p:txBody>
      </p:sp>
    </p:spTree>
    <p:extLst>
      <p:ext uri="{BB962C8B-B14F-4D97-AF65-F5344CB8AC3E}">
        <p14:creationId xmlns:p14="http://schemas.microsoft.com/office/powerpoint/2010/main" val="22518120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26</a:t>
            </a:fld>
            <a:endParaRPr lang="en-US" dirty="0"/>
          </a:p>
        </p:txBody>
      </p:sp>
    </p:spTree>
    <p:extLst>
      <p:ext uri="{BB962C8B-B14F-4D97-AF65-F5344CB8AC3E}">
        <p14:creationId xmlns:p14="http://schemas.microsoft.com/office/powerpoint/2010/main" val="33250569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a:cs typeface="Segoe UI"/>
              </a:rPr>
              <a:t>Hyper-V Network Virtualization supports Network Virtualization using Generic Routing Encapsulation (NVGRE) as the mechanism to virtualize IP addresses. In NVGRE, the virtual machine's packet is encapsulated inside another packet. The header of this new, NVGRE-formatted packet has the appropriate source and destination provider area (PA) IP addresses. In addition, it has a 24-bit Virtual Subnet ID (VSID), which is stored in the GRE header of the new packet.</a:t>
            </a:r>
          </a:p>
          <a:p>
            <a:pPr algn="l"/>
            <a:endParaRPr lang="en-US" b="0" i="0" dirty="0">
              <a:effectLst/>
              <a:latin typeface="Segoe UI" panose="020B0502040204020203" pitchFamily="34" charset="0"/>
            </a:endParaRPr>
          </a:p>
          <a:p>
            <a:pPr algn="l"/>
            <a:r>
              <a:rPr lang="en-US" b="0" i="0" dirty="0">
                <a:effectLst/>
                <a:latin typeface="Segoe UI"/>
                <a:cs typeface="Segoe UI"/>
              </a:rPr>
              <a:t>The following figure shows a GRE-encapsulated packet. On the wire, NVGRE-encapsulated packets look like IP-over-Ethernet packets, except that the payload of the outer IP header is a GRE-encapsulated IP packet (including the Ethernet header).</a:t>
            </a:r>
          </a:p>
        </p:txBody>
      </p:sp>
      <p:sp>
        <p:nvSpPr>
          <p:cNvPr id="4" name="Slide Number Placeholder 3"/>
          <p:cNvSpPr>
            <a:spLocks noGrp="1"/>
          </p:cNvSpPr>
          <p:nvPr>
            <p:ph type="sldNum" sz="quarter" idx="5"/>
          </p:nvPr>
        </p:nvSpPr>
        <p:spPr/>
        <p:txBody>
          <a:bodyPr/>
          <a:lstStyle/>
          <a:p>
            <a:fld id="{51313C21-3316-4FFE-B47E-C6542EB6EC46}" type="slidenum">
              <a:rPr lang="en-US" smtClean="0"/>
              <a:t>27</a:t>
            </a:fld>
            <a:endParaRPr lang="en-US" dirty="0"/>
          </a:p>
        </p:txBody>
      </p:sp>
    </p:spTree>
    <p:extLst>
      <p:ext uri="{BB962C8B-B14F-4D97-AF65-F5344CB8AC3E}">
        <p14:creationId xmlns:p14="http://schemas.microsoft.com/office/powerpoint/2010/main" val="3138362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See answers at end of the deck.</a:t>
            </a:r>
          </a:p>
        </p:txBody>
      </p:sp>
      <p:sp>
        <p:nvSpPr>
          <p:cNvPr id="4" name="Slide Number Placeholder 3"/>
          <p:cNvSpPr>
            <a:spLocks noGrp="1"/>
          </p:cNvSpPr>
          <p:nvPr>
            <p:ph type="sldNum" sz="quarter" idx="5"/>
          </p:nvPr>
        </p:nvSpPr>
        <p:spPr/>
        <p:txBody>
          <a:bodyPr/>
          <a:lstStyle/>
          <a:p>
            <a:fld id="{51313C21-3316-4FFE-B47E-C6542EB6EC46}" type="slidenum">
              <a:rPr lang="en-US" smtClean="0"/>
              <a:t>28</a:t>
            </a:fld>
            <a:endParaRPr lang="en-US" dirty="0"/>
          </a:p>
        </p:txBody>
      </p:sp>
    </p:spTree>
    <p:extLst>
      <p:ext uri="{BB962C8B-B14F-4D97-AF65-F5344CB8AC3E}">
        <p14:creationId xmlns:p14="http://schemas.microsoft.com/office/powerpoint/2010/main" val="35827969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FCEEF9-6956-434F-BD88-EEFD25EC825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4/17/2024 10:46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815413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a:t>
            </a:fld>
            <a:endParaRPr lang="en-US" dirty="0"/>
          </a:p>
        </p:txBody>
      </p:sp>
    </p:spTree>
    <p:extLst>
      <p:ext uri="{BB962C8B-B14F-4D97-AF65-F5344CB8AC3E}">
        <p14:creationId xmlns:p14="http://schemas.microsoft.com/office/powerpoint/2010/main" val="28078951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VFP operates on top of Hyper-V’s extensible switch as a packet filter. Its programming model is based on layers, MATs that support a multi-controller model. VFP’s packet processor includes a fast path-through Unified Flow Tables and a classifier used to match rules in the MAT layers.</a:t>
            </a:r>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30</a:t>
            </a:fld>
            <a:endParaRPr lang="en-US" dirty="0"/>
          </a:p>
        </p:txBody>
      </p:sp>
    </p:spTree>
    <p:extLst>
      <p:ext uri="{BB962C8B-B14F-4D97-AF65-F5344CB8AC3E}">
        <p14:creationId xmlns:p14="http://schemas.microsoft.com/office/powerpoint/2010/main" val="11116902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VFP model assumes a switch with multiple ports that are connected to virtual NICs (VNICs). VFP filters traffic from a VNIC to the switch, and from the switch to a VNIC. All VFP policy is attached to a specific port. From the perspective of a VM with a VNIC attached to a port, ingress traffic to the switch is considered to be “outbound” traffic from the VM, and egress traffic from the switch is considered to be “inbound” traffic to the VM. VFP’s API and its policies are based on the inbound/outbound model.</a:t>
            </a:r>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31</a:t>
            </a:fld>
            <a:endParaRPr lang="en-US" dirty="0"/>
          </a:p>
        </p:txBody>
      </p:sp>
    </p:spTree>
    <p:extLst>
      <p:ext uri="{BB962C8B-B14F-4D97-AF65-F5344CB8AC3E}">
        <p14:creationId xmlns:p14="http://schemas.microsoft.com/office/powerpoint/2010/main" val="7807616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VFP divides a port’s policy into layers. Layers are the basic Match Action Tables that controllers use to specify their policy. They can be created and managed separately by different controllers. Logically, packets into a VM go through each layer one by one, matching rules in each based on the state of the packet after the action performed in the previous layer, with returning packets coming back in the opposite direction.</a:t>
            </a:r>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32</a:t>
            </a:fld>
            <a:endParaRPr lang="en-US" dirty="0"/>
          </a:p>
        </p:txBody>
      </p:sp>
    </p:spTree>
    <p:extLst>
      <p:ext uri="{BB962C8B-B14F-4D97-AF65-F5344CB8AC3E}">
        <p14:creationId xmlns:p14="http://schemas.microsoft.com/office/powerpoint/2010/main" val="10300663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figure shows layers for our SDN deployment example. A VNET layer creates a customer address (CA) / physical address (PA) boundary by having encapsulation rules on the outbound path and decapsulation rules on the inbound path. In addition, an ACL layer for a stateful firewall sits above our NAT layer. The firewall service, having placed it here with respect to those boundaries, knows that it can program policies matching Direct IP addresses (DIPs) of VMs in CA space. Finally, a metering layer used for billing sits at the top next to the VM, where it can meter traffic exactly as the customer in the VM sees it.</a:t>
            </a:r>
          </a:p>
          <a:p>
            <a:endParaRPr lang="en-US" b="0" dirty="0"/>
          </a:p>
          <a:p>
            <a:r>
              <a:rPr lang="en-US" dirty="0"/>
              <a:t>Layering also gives us a good model on which to implement stateful policy. We keep flow state on a layer with a hash table tracking all TCP, UDP, or RDMA connections in either direction. When a stateful rule is matched, it creates both an inbound and outbound flow in the layer flow tables, with appropriate actions in each direction (e.g., NAT or ACL).</a:t>
            </a:r>
          </a:p>
          <a:p>
            <a:endParaRPr lang="en-US" b="0" dirty="0"/>
          </a:p>
          <a:p>
            <a:r>
              <a:rPr lang="en-US" b="0" dirty="0"/>
              <a:t>Note: Metering layer does not exist for RS1 (Server 2016 builds).</a:t>
            </a:r>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33</a:t>
            </a:fld>
            <a:endParaRPr lang="en-US" dirty="0"/>
          </a:p>
        </p:txBody>
      </p:sp>
    </p:spTree>
    <p:extLst>
      <p:ext uri="{BB962C8B-B14F-4D97-AF65-F5344CB8AC3E}">
        <p14:creationId xmlns:p14="http://schemas.microsoft.com/office/powerpoint/2010/main" val="26698461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Rules are the entities that perform actions on matching packets in the MAT model. Rules allow the controller to be as expressive as possible while minimizing fixed policy in the data plane. Rules are made up of two parts: a condition list, specified via a list of conditions, and an action. Example conditions and actions are listed in diagram on this slide. Rules can be organized into groups for purposes of doing transactional update/replace operations, or to split a port into sub-interfaces (e.g., allow creation of independent policies for multiple Docker-style containers behind a single port).</a:t>
            </a:r>
          </a:p>
          <a:p>
            <a:endParaRPr lang="en-US" dirty="0"/>
          </a:p>
          <a:p>
            <a:r>
              <a:rPr lang="en-US" dirty="0"/>
              <a:t>Diagram shows some basic conditions and actions.</a:t>
            </a:r>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34</a:t>
            </a:fld>
            <a:endParaRPr lang="en-US" dirty="0"/>
          </a:p>
        </p:txBody>
      </p:sp>
    </p:spTree>
    <p:extLst>
      <p:ext uri="{BB962C8B-B14F-4D97-AF65-F5344CB8AC3E}">
        <p14:creationId xmlns:p14="http://schemas.microsoft.com/office/powerpoint/2010/main" val="5257329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VFP’s packet processor begins with parsing. One each of an L2/ L3/L4 header (as defined in Table 1) form a header group, and the relevant fields of a header group form a single FlowID. The tuple of all FlowIDs in a packet is a Unified FlowID (UFID) - the output of the parser.</a:t>
            </a:r>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35</a:t>
            </a:fld>
            <a:endParaRPr lang="en-US" dirty="0"/>
          </a:p>
        </p:txBody>
      </p:sp>
    </p:spTree>
    <p:extLst>
      <p:ext uri="{BB962C8B-B14F-4D97-AF65-F5344CB8AC3E}">
        <p14:creationId xmlns:p14="http://schemas.microsoft.com/office/powerpoint/2010/main" val="35498056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action primitives, Header Transpositions (HTs), so called because they change or shift fields throughout a packet, are a list of parameterizable header actions, one for each header.</a:t>
            </a:r>
          </a:p>
          <a:p>
            <a:endParaRPr lang="en-US" dirty="0"/>
          </a:p>
          <a:p>
            <a:r>
              <a:rPr lang="en-US" dirty="0"/>
              <a:t>Current actions defined in the table on the left:</a:t>
            </a:r>
          </a:p>
          <a:p>
            <a:pPr marL="171450" indent="-171450">
              <a:buFont typeface="Arial" panose="020B0604020202020204" pitchFamily="34" charset="0"/>
              <a:buChar char="•"/>
            </a:pPr>
            <a:r>
              <a:rPr lang="en-US" dirty="0"/>
              <a:t>Pop: Remove the header</a:t>
            </a:r>
          </a:p>
          <a:p>
            <a:pPr marL="171450" indent="-171450">
              <a:buFont typeface="Arial" panose="020B0604020202020204" pitchFamily="34" charset="0"/>
              <a:buChar char="•"/>
            </a:pPr>
            <a:r>
              <a:rPr lang="en-US" dirty="0"/>
              <a:t>Push: Push header onto packet</a:t>
            </a:r>
          </a:p>
          <a:p>
            <a:pPr marL="171450" indent="-171450">
              <a:buFont typeface="Arial" panose="020B0604020202020204" pitchFamily="34" charset="0"/>
              <a:buChar char="•"/>
            </a:pPr>
            <a:r>
              <a:rPr lang="en-US" dirty="0"/>
              <a:t>Modify: Modify the header</a:t>
            </a:r>
          </a:p>
          <a:p>
            <a:pPr marL="171450" indent="-171450">
              <a:buFont typeface="Arial" panose="020B0604020202020204" pitchFamily="34" charset="0"/>
              <a:buChar char="•"/>
            </a:pPr>
            <a:r>
              <a:rPr lang="en-US" dirty="0"/>
              <a:t>Ignore: Do nothing</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The table on the right provides a sample of what happens to a packet using NAT Header Transposition for inbound and outbound flows for NVGRE encapsulation. Terminology for the diagram:</a:t>
            </a:r>
          </a:p>
          <a:p>
            <a:pPr marL="171450" indent="-171450">
              <a:buFont typeface="Arial" panose="020B0604020202020204" pitchFamily="34" charset="0"/>
              <a:buChar char="•"/>
            </a:pPr>
            <a:r>
              <a:rPr lang="en-US" dirty="0"/>
              <a:t>SMAC: Source MAC</a:t>
            </a:r>
          </a:p>
          <a:p>
            <a:pPr marL="171450" indent="-171450">
              <a:buFont typeface="Arial" panose="020B0604020202020204" pitchFamily="34" charset="0"/>
              <a:buChar char="•"/>
            </a:pPr>
            <a:r>
              <a:rPr lang="en-US" dirty="0"/>
              <a:t>DMAC: Destination MAC</a:t>
            </a:r>
          </a:p>
          <a:p>
            <a:pPr marL="171450" indent="-171450">
              <a:buFont typeface="Arial" panose="020B0604020202020204" pitchFamily="34" charset="0"/>
              <a:buChar char="•"/>
            </a:pPr>
            <a:r>
              <a:rPr lang="en-US" dirty="0"/>
              <a:t>SIP: Source IP</a:t>
            </a:r>
          </a:p>
          <a:p>
            <a:pPr marL="171450" indent="-171450">
              <a:buFont typeface="Arial" panose="020B0604020202020204" pitchFamily="34" charset="0"/>
              <a:buChar char="•"/>
            </a:pPr>
            <a:r>
              <a:rPr lang="en-US" dirty="0"/>
              <a:t>DIP: Destination IP</a:t>
            </a:r>
          </a:p>
          <a:p>
            <a:pPr marL="171450" indent="-171450">
              <a:buFont typeface="Arial" panose="020B0604020202020204" pitchFamily="34" charset="0"/>
              <a:buChar char="•"/>
            </a:pPr>
            <a:r>
              <a:rPr lang="en-US" dirty="0"/>
              <a:t>Spt: Source Port</a:t>
            </a:r>
          </a:p>
          <a:p>
            <a:pPr marL="171450" indent="-171450">
              <a:buFont typeface="Arial" panose="020B0604020202020204" pitchFamily="34" charset="0"/>
              <a:buChar char="•"/>
            </a:pPr>
            <a:r>
              <a:rPr lang="en-US" dirty="0"/>
              <a:t>Dpt: Destination Port</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VFP creates an action for a UFID match by composing HTs from matched rules in each layer. For example, a packet passing the example NAT layer and the VL2 VNET encapsulation layer may end up with the composite Encap+NAT transposition in the table.</a:t>
            </a:r>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36</a:t>
            </a:fld>
            <a:endParaRPr lang="en-US" dirty="0"/>
          </a:p>
        </p:txBody>
      </p:sp>
    </p:spTree>
    <p:extLst>
      <p:ext uri="{BB962C8B-B14F-4D97-AF65-F5344CB8AC3E}">
        <p14:creationId xmlns:p14="http://schemas.microsoft.com/office/powerpoint/2010/main" val="13802738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intuition behind our flow compiler is that the action for a UFID is relatively stable over the lifetime of a flow—so we can cache the Unified FlowID (UFID) with the resulting Header Transpositions (HT) from the engine. The resulting flow table where the compiler caches UFs is called the Unified Flow Table (UFT). With the UFT, we segment our datapath into a fastpath and a slowpath. On the first packet of a TCP flow, we take a slowpath, running the transposition engine and matching at each layer against rules. On subsequent packets, VFP takes a fastpath, matching a unified flow via UFID and applying a transposition directly. This operation is independent of the layers or rules in VFP.</a:t>
            </a:r>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37</a:t>
            </a:fld>
            <a:endParaRPr lang="en-US" dirty="0"/>
          </a:p>
        </p:txBody>
      </p:sp>
    </p:spTree>
    <p:extLst>
      <p:ext uri="{BB962C8B-B14F-4D97-AF65-F5344CB8AC3E}">
        <p14:creationId xmlns:p14="http://schemas.microsoft.com/office/powerpoint/2010/main" val="943184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that we talked about a bunch of technical terms related to how VFP operates at a base level, how does this actually translate to something we will see when troubleshooting? In this example, we have several different rules within different layers of VFP that packets will traverse through when going in/out of a VM.</a:t>
            </a:r>
          </a:p>
          <a:p>
            <a:endParaRPr lang="en-US" dirty="0"/>
          </a:p>
          <a:p>
            <a:r>
              <a:rPr lang="en-US" dirty="0"/>
              <a:t>VNET:</a:t>
            </a:r>
          </a:p>
          <a:p>
            <a:pPr marL="171450" indent="-171450">
              <a:buFont typeface="Arial" panose="020B0604020202020204" pitchFamily="34" charset="0"/>
              <a:buChar char="•"/>
            </a:pPr>
            <a:r>
              <a:rPr lang="en-US" dirty="0"/>
              <a:t>Traffic to 10.2.0.0/16 will be encapsulated and re-directed to the appropriate Gateway that is associated to the Virtual Network.</a:t>
            </a:r>
          </a:p>
          <a:p>
            <a:pPr marL="171450" indent="-171450">
              <a:buFont typeface="Arial" panose="020B0604020202020204" pitchFamily="34" charset="0"/>
              <a:buChar char="•"/>
            </a:pPr>
            <a:r>
              <a:rPr lang="en-US" dirty="0"/>
              <a:t>Traffic going to 10.1.1.5 will be encapsulated with PA (10.5.1.7) and traffic will be routed to PA to then be de-encapsulated and routed to VM with 10.1.1.5 address</a:t>
            </a:r>
          </a:p>
          <a:p>
            <a:pPr marL="171450" indent="-171450">
              <a:buFont typeface="Arial" panose="020B0604020202020204" pitchFamily="34" charset="0"/>
              <a:buChar char="•"/>
            </a:pPr>
            <a:r>
              <a:rPr lang="en-US" dirty="0"/>
              <a:t>All traffic that is NOT going to 10.0.0.0/8 will be NATed</a:t>
            </a:r>
          </a:p>
          <a:p>
            <a:endParaRPr lang="en-US" dirty="0"/>
          </a:p>
          <a:p>
            <a:r>
              <a:rPr lang="en-US" dirty="0"/>
              <a:t>NAT:</a:t>
            </a:r>
          </a:p>
          <a:p>
            <a:pPr marL="171450" indent="-171450">
              <a:buFont typeface="Arial" panose="020B0604020202020204" pitchFamily="34" charset="0"/>
              <a:buChar char="•"/>
            </a:pPr>
            <a:r>
              <a:rPr lang="en-US" dirty="0"/>
              <a:t>Traffic leaving VM1 to any address that is not equal to 10.0.0.0/8, will be Source NATed (SNAT) and Source IP address will change from 10.1.1.2 -&gt; 79.3.1.2</a:t>
            </a:r>
          </a:p>
          <a:p>
            <a:pPr marL="171450" indent="-171450">
              <a:buFont typeface="Arial" panose="020B0604020202020204" pitchFamily="34" charset="0"/>
              <a:buChar char="•"/>
            </a:pPr>
            <a:r>
              <a:rPr lang="en-US" dirty="0"/>
              <a:t>Traffic incoming into VM, will have Destination NAT (DNAT) applied where traffic going to 79.3.1.2 will be routed to 10.1.1.2</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ACL</a:t>
            </a:r>
          </a:p>
          <a:p>
            <a:pPr marL="171450" indent="-171450">
              <a:buFont typeface="Arial" panose="020B0604020202020204" pitchFamily="34" charset="0"/>
              <a:buChar char="•"/>
            </a:pPr>
            <a:r>
              <a:rPr lang="en-US" dirty="0"/>
              <a:t>Traffic </a:t>
            </a:r>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38</a:t>
            </a:fld>
            <a:endParaRPr lang="en-US" dirty="0"/>
          </a:p>
        </p:txBody>
      </p:sp>
    </p:spTree>
    <p:extLst>
      <p:ext uri="{BB962C8B-B14F-4D97-AF65-F5344CB8AC3E}">
        <p14:creationId xmlns:p14="http://schemas.microsoft.com/office/powerpoint/2010/main" val="37296675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 Single hash lookup for each packet after flow is created</a:t>
            </a:r>
          </a:p>
          <a:p>
            <a:r>
              <a:rPr lang="en-US" sz="1200" b="0" i="0" u="none" strike="noStrike" kern="1200" baseline="0" dirty="0">
                <a:solidFill>
                  <a:schemeClr val="tx1"/>
                </a:solidFill>
                <a:latin typeface="+mn-lt"/>
                <a:ea typeface="+mn-ea"/>
                <a:cs typeface="+mn-cs"/>
              </a:rPr>
              <a:t>• Leaves room for new layers w/o perf impact (e.g. ILB, etc)</a:t>
            </a:r>
          </a:p>
          <a:p>
            <a:r>
              <a:rPr lang="en-US" sz="1200" b="0" i="0" u="none" strike="noStrike" kern="1200" baseline="0" dirty="0">
                <a:solidFill>
                  <a:schemeClr val="tx1"/>
                </a:solidFill>
                <a:latin typeface="+mn-lt"/>
                <a:ea typeface="+mn-ea"/>
                <a:cs typeface="+mn-cs"/>
              </a:rPr>
              <a:t>• Single flow table per VM can be sized with VM size</a:t>
            </a:r>
          </a:p>
          <a:p>
            <a:r>
              <a:rPr lang="en-US" sz="1200" b="0" i="0" u="none" strike="noStrike" kern="1200" baseline="0" dirty="0">
                <a:solidFill>
                  <a:schemeClr val="tx1"/>
                </a:solidFill>
                <a:latin typeface="+mn-lt"/>
                <a:ea typeface="+mn-ea"/>
                <a:cs typeface="+mn-cs"/>
              </a:rPr>
              <a:t>• All VFP actions can be expressed as header transpositions – e.g. </a:t>
            </a:r>
            <a:r>
              <a:rPr lang="pt-BR" sz="1200" b="0" i="0" u="none" strike="noStrike" kern="1200" baseline="0" dirty="0">
                <a:solidFill>
                  <a:schemeClr val="tx1"/>
                </a:solidFill>
                <a:latin typeface="+mn-lt"/>
                <a:ea typeface="+mn-ea"/>
                <a:cs typeface="+mn-cs"/>
              </a:rPr>
              <a:t>encap/decap/l3 rewrite/l4 NAT</a:t>
            </a:r>
          </a:p>
          <a:p>
            <a:r>
              <a:rPr lang="en-US" sz="1200" b="0" i="0" u="none" strike="noStrike" kern="1200" baseline="0" dirty="0">
                <a:solidFill>
                  <a:schemeClr val="tx1"/>
                </a:solidFill>
                <a:latin typeface="+mn-lt"/>
                <a:ea typeface="+mn-ea"/>
                <a:cs typeface="+mn-cs"/>
              </a:rPr>
              <a:t>• Any set of header transpositions can be composed and expressed as one transposition</a:t>
            </a:r>
          </a:p>
          <a:p>
            <a:r>
              <a:rPr lang="en-US" sz="1200" b="0" i="0" u="none" strike="noStrike" kern="1200" baseline="0" dirty="0">
                <a:solidFill>
                  <a:schemeClr val="tx1"/>
                </a:solidFill>
                <a:latin typeface="+mn-lt"/>
                <a:ea typeface="+mn-ea"/>
                <a:cs typeface="+mn-cs"/>
              </a:rPr>
              <a:t>• Unified Flow Table: One match (per entire flowid, inner and outer) and one action (header transposition) per flow</a:t>
            </a:r>
            <a:endParaRPr lang="en-US" dirty="0"/>
          </a:p>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39</a:t>
            </a:fld>
            <a:endParaRPr lang="en-US" dirty="0"/>
          </a:p>
        </p:txBody>
      </p:sp>
    </p:spTree>
    <p:extLst>
      <p:ext uri="{BB962C8B-B14F-4D97-AF65-F5344CB8AC3E}">
        <p14:creationId xmlns:p14="http://schemas.microsoft.com/office/powerpoint/2010/main" val="1193761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FCEEF9-6956-434F-BD88-EEFD25EC825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4/17/2024 10:46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6308476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See answers at end of the deck.</a:t>
            </a:r>
          </a:p>
        </p:txBody>
      </p:sp>
      <p:sp>
        <p:nvSpPr>
          <p:cNvPr id="4" name="Slide Number Placeholder 3"/>
          <p:cNvSpPr>
            <a:spLocks noGrp="1"/>
          </p:cNvSpPr>
          <p:nvPr>
            <p:ph type="sldNum" sz="quarter" idx="5"/>
          </p:nvPr>
        </p:nvSpPr>
        <p:spPr/>
        <p:txBody>
          <a:bodyPr/>
          <a:lstStyle/>
          <a:p>
            <a:fld id="{51313C21-3316-4FFE-B47E-C6542EB6EC46}" type="slidenum">
              <a:rPr lang="en-US" smtClean="0"/>
              <a:t>40</a:t>
            </a:fld>
            <a:endParaRPr lang="en-US" dirty="0"/>
          </a:p>
        </p:txBody>
      </p:sp>
    </p:spTree>
    <p:extLst>
      <p:ext uri="{BB962C8B-B14F-4D97-AF65-F5344CB8AC3E}">
        <p14:creationId xmlns:p14="http://schemas.microsoft.com/office/powerpoint/2010/main" val="28421553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FCEEF9-6956-434F-BD88-EEFD25EC825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4/17/2024 10:46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530921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dirty="0">
              <a:effectLst/>
            </a:endParaRPr>
          </a:p>
        </p:txBody>
      </p:sp>
      <p:sp>
        <p:nvSpPr>
          <p:cNvPr id="4" name="Slide Number Placeholder 3"/>
          <p:cNvSpPr>
            <a:spLocks noGrp="1"/>
          </p:cNvSpPr>
          <p:nvPr>
            <p:ph type="sldNum" sz="quarter" idx="10"/>
          </p:nvPr>
        </p:nvSpPr>
        <p:spPr/>
        <p:txBody>
          <a:bodyPr/>
          <a:lstStyle/>
          <a:p>
            <a:fld id="{3636ECF0-0548-4924-9985-9298AF476B51}" type="slidenum">
              <a:rPr lang="en-US" smtClean="0"/>
              <a:t>42</a:t>
            </a:fld>
            <a:endParaRPr lang="en-US" dirty="0"/>
          </a:p>
        </p:txBody>
      </p:sp>
    </p:spTree>
    <p:extLst>
      <p:ext uri="{BB962C8B-B14F-4D97-AF65-F5344CB8AC3E}">
        <p14:creationId xmlns:p14="http://schemas.microsoft.com/office/powerpoint/2010/main" val="8451387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43</a:t>
            </a:fld>
            <a:endParaRPr lang="en-US" dirty="0"/>
          </a:p>
        </p:txBody>
      </p:sp>
    </p:spTree>
    <p:extLst>
      <p:ext uri="{BB962C8B-B14F-4D97-AF65-F5344CB8AC3E}">
        <p14:creationId xmlns:p14="http://schemas.microsoft.com/office/powerpoint/2010/main" val="138308926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44</a:t>
            </a:fld>
            <a:endParaRPr lang="en-US" dirty="0"/>
          </a:p>
        </p:txBody>
      </p:sp>
    </p:spTree>
    <p:extLst>
      <p:ext uri="{BB962C8B-B14F-4D97-AF65-F5344CB8AC3E}">
        <p14:creationId xmlns:p14="http://schemas.microsoft.com/office/powerpoint/2010/main" val="3433919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45</a:t>
            </a:fld>
            <a:endParaRPr lang="en-US" dirty="0"/>
          </a:p>
        </p:txBody>
      </p:sp>
    </p:spTree>
    <p:extLst>
      <p:ext uri="{BB962C8B-B14F-4D97-AF65-F5344CB8AC3E}">
        <p14:creationId xmlns:p14="http://schemas.microsoft.com/office/powerpoint/2010/main" val="252884190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46</a:t>
            </a:fld>
            <a:endParaRPr lang="en-US" dirty="0"/>
          </a:p>
        </p:txBody>
      </p:sp>
    </p:spTree>
    <p:extLst>
      <p:ext uri="{BB962C8B-B14F-4D97-AF65-F5344CB8AC3E}">
        <p14:creationId xmlns:p14="http://schemas.microsoft.com/office/powerpoint/2010/main" val="42242219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313C21-3316-4FFE-B47E-C6542EB6EC46}" type="slidenum">
              <a:rPr lang="en-US" smtClean="0"/>
              <a:t>47</a:t>
            </a:fld>
            <a:endParaRPr lang="en-US" dirty="0"/>
          </a:p>
        </p:txBody>
      </p:sp>
    </p:spTree>
    <p:extLst>
      <p:ext uri="{BB962C8B-B14F-4D97-AF65-F5344CB8AC3E}">
        <p14:creationId xmlns:p14="http://schemas.microsoft.com/office/powerpoint/2010/main" val="39125788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51313C21-3316-4FFE-B47E-C6542EB6EC46}" type="slidenum">
              <a:rPr lang="en-US" smtClean="0"/>
              <a:t>5</a:t>
            </a:fld>
            <a:endParaRPr lang="en-US" dirty="0"/>
          </a:p>
        </p:txBody>
      </p:sp>
    </p:spTree>
    <p:extLst>
      <p:ext uri="{BB962C8B-B14F-4D97-AF65-F5344CB8AC3E}">
        <p14:creationId xmlns:p14="http://schemas.microsoft.com/office/powerpoint/2010/main" val="7916533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HNV version 1 is compatible with Windows Server 2012 R2 and System Center 2012 R2 Virtual Machine Manager (VMM). Configuration for HNV v1 relies on WMI management and Windows PowerShell cmdlets (facilitated through System Center VMM) to define isolation settings and Customer Address (CA) to virtual network to Physical Address (PA) mappings and routing. No additional features have been added to HNV v1 in Windows Server 2016 and no new features are planned.</a:t>
            </a:r>
          </a:p>
          <a:p>
            <a:endParaRPr lang="en-US" dirty="0">
              <a:cs typeface="Calibri"/>
            </a:endParaRPr>
          </a:p>
        </p:txBody>
      </p:sp>
      <p:sp>
        <p:nvSpPr>
          <p:cNvPr id="4" name="Slide Number Placeholder 3"/>
          <p:cNvSpPr>
            <a:spLocks noGrp="1"/>
          </p:cNvSpPr>
          <p:nvPr>
            <p:ph type="sldNum" sz="quarter" idx="5"/>
          </p:nvPr>
        </p:nvSpPr>
        <p:spPr/>
        <p:txBody>
          <a:bodyPr/>
          <a:lstStyle/>
          <a:p>
            <a:fld id="{51313C21-3316-4FFE-B47E-C6542EB6EC46}" type="slidenum">
              <a:rPr lang="en-US" smtClean="0"/>
              <a:t>6</a:t>
            </a:fld>
            <a:endParaRPr lang="en-US" dirty="0"/>
          </a:p>
        </p:txBody>
      </p:sp>
    </p:spTree>
    <p:extLst>
      <p:ext uri="{BB962C8B-B14F-4D97-AF65-F5344CB8AC3E}">
        <p14:creationId xmlns:p14="http://schemas.microsoft.com/office/powerpoint/2010/main" val="4207566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A significant number of new features are included in HNV version 2 that are implemented using the Azure Virtual Filtering Platform (VFP) forwarding extension in the Hyper-V Switch. HNV v2 is fully integrated with Microsoft Azure Stack HCI, which includes the new Network Controller in the Software Defined Networking (SDN) stack. </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Virtual network policy is defined through the Microsoft Network Controller using a RESTful NorthBound (NB) API and plumbed to a host agent via multiple SouthBound Interfaces (SBI) including OVSDB. The host agent programs policy in the VFP extension of the Hyper-V Switch is where it is enforced.</a:t>
            </a: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51313C21-3316-4FFE-B47E-C6542EB6EC46}" type="slidenum">
              <a:rPr lang="en-US" smtClean="0"/>
              <a:t>7</a:t>
            </a:fld>
            <a:endParaRPr lang="en-US" dirty="0"/>
          </a:p>
        </p:txBody>
      </p:sp>
    </p:spTree>
    <p:extLst>
      <p:ext uri="{BB962C8B-B14F-4D97-AF65-F5344CB8AC3E}">
        <p14:creationId xmlns:p14="http://schemas.microsoft.com/office/powerpoint/2010/main" val="3338296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See answers at end of the deck.</a:t>
            </a:r>
          </a:p>
        </p:txBody>
      </p:sp>
      <p:sp>
        <p:nvSpPr>
          <p:cNvPr id="4" name="Slide Number Placeholder 3"/>
          <p:cNvSpPr>
            <a:spLocks noGrp="1"/>
          </p:cNvSpPr>
          <p:nvPr>
            <p:ph type="sldNum" sz="quarter" idx="5"/>
          </p:nvPr>
        </p:nvSpPr>
        <p:spPr/>
        <p:txBody>
          <a:bodyPr/>
          <a:lstStyle/>
          <a:p>
            <a:fld id="{51313C21-3316-4FFE-B47E-C6542EB6EC46}" type="slidenum">
              <a:rPr lang="en-US" smtClean="0"/>
              <a:t>8</a:t>
            </a:fld>
            <a:endParaRPr lang="en-US" dirty="0"/>
          </a:p>
        </p:txBody>
      </p:sp>
    </p:spTree>
    <p:extLst>
      <p:ext uri="{BB962C8B-B14F-4D97-AF65-F5344CB8AC3E}">
        <p14:creationId xmlns:p14="http://schemas.microsoft.com/office/powerpoint/2010/main" val="931484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FCEEF9-6956-434F-BD88-EEFD25EC825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4/17/2024 10:46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7115006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 Id="rId4" Type="http://schemas.openxmlformats.org/officeDocument/2006/relationships/image" Target="../media/image22.jpe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1.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3.jpe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4.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5.jpe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MS logo white - EMF" descr="Microsoft logo white text version">
            <a:extLst>
              <a:ext uri="{FF2B5EF4-FFF2-40B4-BE49-F238E27FC236}">
                <a16:creationId xmlns:a16="http://schemas.microsoft.com/office/drawing/2014/main" id="{F7CD6B1F-AE52-08A4-59DD-ADA3920FEFAC}"/>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7" name="TextBox 6">
            <a:extLst>
              <a:ext uri="{FF2B5EF4-FFF2-40B4-BE49-F238E27FC236}">
                <a16:creationId xmlns:a16="http://schemas.microsoft.com/office/drawing/2014/main" id="{53B4BC62-442D-D07F-D062-B23F459AF590}"/>
              </a:ext>
            </a:extLst>
          </p:cNvPr>
          <p:cNvSpPr txBox="1"/>
          <p:nvPr/>
        </p:nvSpPr>
        <p:spPr>
          <a:xfrm>
            <a:off x="584200" y="2841172"/>
            <a:ext cx="3790950" cy="1495794"/>
          </a:xfrm>
          <a:prstGeom prst="rect">
            <a:avLst/>
          </a:prstGeom>
          <a:noFill/>
        </p:spPr>
        <p:txBody>
          <a:bodyPr wrap="square" lIns="0" tIns="0" rIns="0" bIns="0" rtlCol="0">
            <a:spAutoFit/>
          </a:bodyPr>
          <a:lstStyle/>
          <a:p>
            <a:pPr algn="l">
              <a:lnSpc>
                <a:spcPct val="90000"/>
              </a:lnSpc>
            </a:pPr>
            <a:r>
              <a:rPr lang="en-US" sz="5400" b="0" dirty="0">
                <a:solidFill>
                  <a:schemeClr val="bg1"/>
                </a:solidFill>
                <a:latin typeface="+mj-lt"/>
              </a:rPr>
              <a:t>Microsoft Azure</a:t>
            </a:r>
          </a:p>
        </p:txBody>
      </p:sp>
    </p:spTree>
    <p:extLst>
      <p:ext uri="{BB962C8B-B14F-4D97-AF65-F5344CB8AC3E}">
        <p14:creationId xmlns:p14="http://schemas.microsoft.com/office/powerpoint/2010/main" val="2643340248"/>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Title Slide 3">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112445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ank titl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3B0D12AE-ADCF-1091-117F-BB03F7EC506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0844220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8CE50-46CE-0973-AC08-7477BEAD00F3}"/>
              </a:ext>
            </a:extLst>
          </p:cNvPr>
          <p:cNvSpPr>
            <a:spLocks noGrp="1"/>
          </p:cNvSpPr>
          <p:nvPr>
            <p:ph type="title"/>
          </p:nvPr>
        </p:nvSpPr>
        <p:spPr/>
        <p:txBody>
          <a:bodyPr/>
          <a:lstStyle/>
          <a:p>
            <a:r>
              <a:rPr lang="en-US"/>
              <a:t>Click to edit Master title style</a:t>
            </a:r>
          </a:p>
        </p:txBody>
      </p:sp>
      <p:sp>
        <p:nvSpPr>
          <p:cNvPr id="3" name="Text Placeholder 11">
            <a:extLst>
              <a:ext uri="{FF2B5EF4-FFF2-40B4-BE49-F238E27FC236}">
                <a16:creationId xmlns:a16="http://schemas.microsoft.com/office/drawing/2014/main" id="{03424D10-01E7-37F9-6091-2C95487D9F73}"/>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4" name="Text Placeholder 7">
            <a:extLst>
              <a:ext uri="{FF2B5EF4-FFF2-40B4-BE49-F238E27FC236}">
                <a16:creationId xmlns:a16="http://schemas.microsoft.com/office/drawing/2014/main" id="{FDFE8ED1-0EC9-B339-1813-0B4260A0A2DA}"/>
              </a:ext>
            </a:extLst>
          </p:cNvPr>
          <p:cNvSpPr>
            <a:spLocks noGrp="1"/>
          </p:cNvSpPr>
          <p:nvPr>
            <p:ph type="body" sz="quarter" idx="14"/>
          </p:nvPr>
        </p:nvSpPr>
        <p:spPr>
          <a:xfrm>
            <a:off x="584200" y="2283115"/>
            <a:ext cx="2532063" cy="1600438"/>
          </a:xfrm>
        </p:spPr>
        <p:txBody>
          <a:bodyPr vert="horz" wrap="square" lIns="0" tIns="0" rIns="0" bIns="0" rtlCol="0">
            <a:spAutoFit/>
          </a:bodyPr>
          <a:lstStyle>
            <a:lvl1pPr>
              <a:defRPr lang="en-US" sz="1600" dirty="0"/>
            </a:lvl1pPr>
            <a:lvl2pPr>
              <a:defRPr lang="en-US" sz="1600" dirty="0"/>
            </a:lvl2pPr>
            <a:lvl3pPr>
              <a:defRPr lang="en-US" sz="1600" dirty="0"/>
            </a:lvl3pPr>
            <a:lvl4pPr>
              <a:defRPr lang="en-US" sz="1400" dirty="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p>
        </p:txBody>
      </p:sp>
      <p:sp>
        <p:nvSpPr>
          <p:cNvPr id="5" name="Text Placeholder 11">
            <a:extLst>
              <a:ext uri="{FF2B5EF4-FFF2-40B4-BE49-F238E27FC236}">
                <a16:creationId xmlns:a16="http://schemas.microsoft.com/office/drawing/2014/main" id="{823006D8-810A-DCBB-7E79-17F6322E2FFC}"/>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6" name="Text Placeholder 9">
            <a:extLst>
              <a:ext uri="{FF2B5EF4-FFF2-40B4-BE49-F238E27FC236}">
                <a16:creationId xmlns:a16="http://schemas.microsoft.com/office/drawing/2014/main" id="{ADAAB847-57CB-2458-2ADA-6D7770794074}"/>
              </a:ext>
            </a:extLst>
          </p:cNvPr>
          <p:cNvSpPr>
            <a:spLocks noGrp="1"/>
          </p:cNvSpPr>
          <p:nvPr>
            <p:ph type="body" sz="quarter" idx="15"/>
          </p:nvPr>
        </p:nvSpPr>
        <p:spPr>
          <a:xfrm>
            <a:off x="3413125" y="2276475"/>
            <a:ext cx="2532063" cy="1600438"/>
          </a:xfrm>
        </p:spPr>
        <p:txBody>
          <a:bodyPr vert="horz" wrap="square" lIns="0" tIns="0" rIns="0" bIns="0" rtlCol="0">
            <a:spAutoFit/>
          </a:bodyPr>
          <a:lstStyle>
            <a:lvl1pPr>
              <a:defRPr lang="en-US" sz="1600" dirty="0"/>
            </a:lvl1pPr>
            <a:lvl2pPr>
              <a:defRPr lang="en-US" sz="1600" dirty="0"/>
            </a:lvl2pPr>
            <a:lvl3pPr>
              <a:defRPr lang="en-US" sz="1600" dirty="0"/>
            </a:lvl3pPr>
            <a:lvl4pPr>
              <a:defRPr lang="en-US" sz="1400" dirty="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p>
        </p:txBody>
      </p:sp>
      <p:sp>
        <p:nvSpPr>
          <p:cNvPr id="7" name="Text Placeholder 11">
            <a:extLst>
              <a:ext uri="{FF2B5EF4-FFF2-40B4-BE49-F238E27FC236}">
                <a16:creationId xmlns:a16="http://schemas.microsoft.com/office/drawing/2014/main" id="{6B655A31-FF73-73EA-1EA8-00F13891AB94}"/>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E819634A-80BB-C620-3C16-1EA80A7B1C18}"/>
              </a:ext>
            </a:extLst>
          </p:cNvPr>
          <p:cNvSpPr>
            <a:spLocks noGrp="1"/>
          </p:cNvSpPr>
          <p:nvPr>
            <p:ph type="body" sz="quarter" idx="19"/>
          </p:nvPr>
        </p:nvSpPr>
        <p:spPr>
          <a:xfrm>
            <a:off x="6244208" y="2283115"/>
            <a:ext cx="2532063" cy="1600438"/>
          </a:xfrm>
        </p:spPr>
        <p:txBody>
          <a:bodyPr vert="horz" wrap="square" lIns="0" tIns="0" rIns="0" bIns="0" rtlCol="0">
            <a:spAutoFit/>
          </a:bodyPr>
          <a:lstStyle>
            <a:lvl1pPr>
              <a:defRPr lang="en-US" sz="1600" dirty="0"/>
            </a:lvl1pPr>
            <a:lvl2pPr>
              <a:defRPr lang="en-US" sz="1600" dirty="0"/>
            </a:lvl2pPr>
            <a:lvl3pPr>
              <a:defRPr lang="en-US" sz="1600" dirty="0"/>
            </a:lvl3pPr>
            <a:lvl4pPr>
              <a:defRPr lang="en-US" sz="1400" dirty="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p>
        </p:txBody>
      </p:sp>
      <p:sp>
        <p:nvSpPr>
          <p:cNvPr id="9" name="Text Placeholder 11">
            <a:extLst>
              <a:ext uri="{FF2B5EF4-FFF2-40B4-BE49-F238E27FC236}">
                <a16:creationId xmlns:a16="http://schemas.microsoft.com/office/drawing/2014/main" id="{05E7CC6D-40F5-C58C-FC44-793B1A98AC5D}"/>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E6B93ED5-5CA7-C983-373E-E42D7424C7CB}"/>
              </a:ext>
            </a:extLst>
          </p:cNvPr>
          <p:cNvSpPr>
            <a:spLocks noGrp="1"/>
          </p:cNvSpPr>
          <p:nvPr>
            <p:ph type="body" sz="quarter" idx="21"/>
          </p:nvPr>
        </p:nvSpPr>
        <p:spPr>
          <a:xfrm>
            <a:off x="9073133" y="2276475"/>
            <a:ext cx="2532063" cy="1600438"/>
          </a:xfrm>
        </p:spPr>
        <p:txBody>
          <a:bodyPr vert="horz" wrap="square" lIns="0" tIns="0" rIns="0" bIns="0" rtlCol="0">
            <a:spAutoFit/>
          </a:bodyPr>
          <a:lstStyle>
            <a:lvl1pPr>
              <a:defRPr lang="en-US" sz="1600"/>
            </a:lvl1pPr>
            <a:lvl2pPr>
              <a:defRPr lang="en-US" sz="1600"/>
            </a:lvl2pPr>
            <a:lvl3pPr>
              <a:defRPr lang="en-US" sz="1600"/>
            </a:lvl3pPr>
            <a:lvl4pPr>
              <a:defRPr lang="en-US" sz="140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p>
        </p:txBody>
      </p:sp>
    </p:spTree>
    <p:extLst>
      <p:ext uri="{BB962C8B-B14F-4D97-AF65-F5344CB8AC3E}">
        <p14:creationId xmlns:p14="http://schemas.microsoft.com/office/powerpoint/2010/main" val="29291514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354305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64727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042183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47079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81896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CFADFBB8-E1C1-D5AB-8154-CBA2D9EFB6B9}"/>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262823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b="1">
                <a:solidFill>
                  <a:schemeClr val="tx2"/>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b="1">
                <a:solidFill>
                  <a:schemeClr val="tx2"/>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b="1">
                <a:solidFill>
                  <a:schemeClr val="tx2"/>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948213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32">
          <p15:clr>
            <a:srgbClr val="5ACBF0"/>
          </p15:clr>
        </p15:guide>
        <p15:guide id="8" pos="4871">
          <p15:clr>
            <a:srgbClr val="5ACBF0"/>
          </p15:clr>
        </p15:guide>
        <p15:guide id="9" pos="525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Walkin">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3B4BC62-442D-D07F-D062-B23F459AF590}"/>
              </a:ext>
            </a:extLst>
          </p:cNvPr>
          <p:cNvSpPr txBox="1"/>
          <p:nvPr/>
        </p:nvSpPr>
        <p:spPr>
          <a:xfrm>
            <a:off x="584200" y="2841172"/>
            <a:ext cx="3790950" cy="1495794"/>
          </a:xfrm>
          <a:prstGeom prst="rect">
            <a:avLst/>
          </a:prstGeom>
          <a:noFill/>
        </p:spPr>
        <p:txBody>
          <a:bodyPr wrap="square" lIns="0" tIns="0" rIns="0" bIns="0" rtlCol="0">
            <a:spAutoFit/>
          </a:bodyPr>
          <a:lstStyle/>
          <a:p>
            <a:pPr algn="l">
              <a:lnSpc>
                <a:spcPct val="90000"/>
              </a:lnSpc>
            </a:pPr>
            <a:r>
              <a:rPr lang="en-US" sz="5400" b="0" dirty="0">
                <a:solidFill>
                  <a:schemeClr val="tx1"/>
                </a:solidFill>
                <a:latin typeface="+mj-lt"/>
              </a:rPr>
              <a:t>Microsoft Azure</a:t>
            </a:r>
          </a:p>
        </p:txBody>
      </p:sp>
      <p:pic>
        <p:nvPicPr>
          <p:cNvPr id="5" name="MS logo gray - EMF" descr="Microsoft logo, gray text version">
            <a:extLst>
              <a:ext uri="{FF2B5EF4-FFF2-40B4-BE49-F238E27FC236}">
                <a16:creationId xmlns:a16="http://schemas.microsoft.com/office/drawing/2014/main" id="{8672AF12-6140-9E72-C268-A8ED4080CADC}"/>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57204235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553998"/>
          </a:xfrm>
        </p:spPr>
        <p:txBody>
          <a:bodyPr anchor="t"/>
          <a:lstStyle>
            <a:lvl1pPr marL="0" indent="0">
              <a:spcBef>
                <a:spcPts val="0"/>
              </a:spcBef>
              <a:buNone/>
              <a:defRPr sz="1800" b="1">
                <a:gradFill>
                  <a:gsLst>
                    <a:gs pos="0">
                      <a:srgbClr val="31ACBD"/>
                    </a:gs>
                    <a:gs pos="68000">
                      <a:schemeClr val="tx2"/>
                    </a:gs>
                  </a:gsLst>
                  <a:lin ang="10800000" scaled="1"/>
                </a:gra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553998"/>
          </a:xfrm>
        </p:spPr>
        <p:txBody>
          <a:bodyPr vert="horz" wrap="square" lIns="0" tIns="0" rIns="0" bIns="0" rtlCol="0" anchor="t">
            <a:spAutoFit/>
          </a:bodyPr>
          <a:lstStyle>
            <a:lvl1pPr>
              <a:defRPr lang="en-US" sz="1800" b="1">
                <a:gradFill>
                  <a:gsLst>
                    <a:gs pos="100000">
                      <a:srgbClr val="3EA89B"/>
                    </a:gs>
                    <a:gs pos="0">
                      <a:srgbClr val="225B62"/>
                    </a:gs>
                  </a:gsLst>
                  <a:lin ang="10800000" scaled="1"/>
                </a:gradFill>
                <a:latin typeface="+mj-lt"/>
              </a:defRPr>
            </a:lvl1pPr>
          </a:lstStyle>
          <a:p>
            <a:pPr marL="0" lvl="0" indent="0">
              <a:spcBef>
                <a:spcPts val="0"/>
              </a:spcBef>
              <a:buNone/>
            </a:pPr>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553998"/>
          </a:xfrm>
        </p:spPr>
        <p:txBody>
          <a:bodyPr vert="horz" wrap="square" lIns="0" tIns="0" rIns="0" bIns="0" rtlCol="0" anchor="t">
            <a:spAutoFit/>
          </a:bodyPr>
          <a:lstStyle>
            <a:lvl1pPr>
              <a:defRPr lang="en-US" sz="1800" b="1" dirty="0">
                <a:gradFill>
                  <a:gsLst>
                    <a:gs pos="0">
                      <a:srgbClr val="F4364C"/>
                    </a:gs>
                    <a:gs pos="68000">
                      <a:srgbClr val="C03BC4"/>
                    </a:gs>
                  </a:gsLst>
                  <a:lin ang="10800000" scaled="1"/>
                </a:gradFill>
                <a:latin typeface="+mj-lt"/>
              </a:defRPr>
            </a:lvl1pPr>
          </a:lstStyle>
          <a:p>
            <a:pPr marL="0" lvl="0" indent="0">
              <a:spcBef>
                <a:spcPts val="0"/>
              </a:spcBef>
              <a:buNone/>
            </a:pPr>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553998"/>
          </a:xfrm>
        </p:spPr>
        <p:txBody>
          <a:bodyPr vert="horz" wrap="square" lIns="0" tIns="0" rIns="0" bIns="0" rtlCol="0" anchor="t">
            <a:spAutoFit/>
          </a:bodyPr>
          <a:lstStyle>
            <a:lvl1pPr>
              <a:defRPr lang="en-US" sz="1800" b="1">
                <a:gradFill>
                  <a:gsLst>
                    <a:gs pos="0">
                      <a:srgbClr val="FF9318"/>
                    </a:gs>
                    <a:gs pos="44000">
                      <a:srgbClr val="FF5C39"/>
                    </a:gs>
                  </a:gsLst>
                  <a:lin ang="10800000" scaled="1"/>
                </a:gradFill>
                <a:latin typeface="+mj-lt"/>
              </a:defRPr>
            </a:lvl1pPr>
          </a:lstStyle>
          <a:p>
            <a:pPr marL="0" lvl="0" indent="0">
              <a:spcBef>
                <a:spcPts val="0"/>
              </a:spcBef>
              <a:buNone/>
            </a:pPr>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37818068"/>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b="1">
                <a:solidFill>
                  <a:schemeClr val="tx2"/>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3380978"/>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217793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233507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0808398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98852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6868653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gradFill flip="none" rotWithShape="1">
            <a:gsLst>
              <a:gs pos="47706">
                <a:schemeClr val="accent1"/>
              </a:gs>
              <a:gs pos="100000">
                <a:schemeClr val="accent3"/>
              </a:gs>
              <a:gs pos="60000">
                <a:schemeClr val="accent1"/>
              </a:gs>
            </a:gsLst>
            <a:lin ang="18900000" scaled="1"/>
            <a:tileRect/>
          </a:grad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1907657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hoto full bleed lower title">
    <p:bg>
      <p:bgRef idx="1001">
        <a:schemeClr val="bg1"/>
      </p:bgRef>
    </p:bg>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chemeClr val="tx1"/>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9" name="TextBox 8">
            <a:extLst>
              <a:ext uri="{FF2B5EF4-FFF2-40B4-BE49-F238E27FC236}">
                <a16:creationId xmlns:a16="http://schemas.microsoft.com/office/drawing/2014/main" id="{7609554D-CD2C-F836-9A2C-88CABE57658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70000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gradFill>
            <a:gsLst>
              <a:gs pos="100000">
                <a:schemeClr val="accent3"/>
              </a:gs>
              <a:gs pos="8000">
                <a:schemeClr val="accent1"/>
              </a:gs>
            </a:gsLst>
            <a:lin ang="18900000" scaled="1"/>
          </a:gradFill>
        </p:spPr>
        <p:txBody>
          <a:bodyPr wrap="none" bIns="1554480" anchor="ctr">
            <a:noAutofit/>
          </a:bodyPr>
          <a:lstStyle>
            <a:lvl1pPr marL="0" indent="0" algn="ctr">
              <a:buNone/>
              <a:defRPr sz="1400" b="1">
                <a:solidFill>
                  <a:schemeClr val="bg1"/>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3628785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4432236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gradFill>
            <a:gsLst>
              <a:gs pos="100000">
                <a:schemeClr val="accent3"/>
              </a:gs>
              <a:gs pos="8000">
                <a:schemeClr val="accent1"/>
              </a:gs>
            </a:gsLst>
            <a:lin ang="18900000" scaled="1"/>
          </a:gradFill>
        </p:spPr>
        <p:txBody>
          <a:bodyPr wrap="none" bIns="1554480" anchor="ctr">
            <a:noAutofit/>
          </a:bodyPr>
          <a:lstStyle>
            <a:lvl1pPr marL="0" indent="0" algn="ctr">
              <a:buNone/>
              <a:defRPr sz="1400" b="1">
                <a:solidFill>
                  <a:schemeClr val="bg1"/>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529289938"/>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gradFill>
            <a:gsLst>
              <a:gs pos="100000">
                <a:schemeClr val="accent3"/>
              </a:gs>
              <a:gs pos="8000">
                <a:schemeClr val="accent1"/>
              </a:gs>
            </a:gsLst>
            <a:lin ang="18900000" scaled="1"/>
          </a:gradFill>
        </p:spPr>
        <p:txBody>
          <a:bodyPr vert="horz" wrap="square" lIns="0" tIns="1280160" rIns="0" bIns="0" rtlCol="0" anchor="t" anchorCtr="0">
            <a:noAutofit/>
          </a:bodyPr>
          <a:lstStyle>
            <a:lvl1pPr marL="0" indent="0" algn="ctr">
              <a:buNone/>
              <a:defRPr lang="en-US" sz="1400" b="1" dirty="0">
                <a:solidFill>
                  <a:schemeClr val="bg1"/>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4318241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gradFill>
            <a:gsLst>
              <a:gs pos="100000">
                <a:schemeClr val="accent3"/>
              </a:gs>
              <a:gs pos="8000">
                <a:schemeClr val="accent1"/>
              </a:gs>
            </a:gsLst>
            <a:lin ang="18900000" scaled="1"/>
          </a:gradFill>
        </p:spPr>
        <p:txBody>
          <a:bodyPr vert="horz" wrap="square" lIns="0" tIns="1371600" rIns="0" bIns="0" rtlCol="0" anchor="t" anchorCtr="0">
            <a:noAutofit/>
          </a:bodyPr>
          <a:lstStyle>
            <a:lvl1pPr marL="0" indent="0" algn="ctr">
              <a:buNone/>
              <a:defRPr lang="en-US" sz="1400" b="1" dirty="0">
                <a:solidFill>
                  <a:schemeClr val="bg1"/>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9576180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chemeClr val="bg1"/>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879206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312">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6527376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extLst>
                <a:ext uri="{96DAC541-7B7A-43D3-8B79-37D633B846F1}">
                  <asvg:svgBlip xmlns:asvg="http://schemas.microsoft.com/office/drawing/2016/SVG/main" r:embed="rId6"/>
                </a:ext>
              </a:extLst>
            </a:blip>
            <a:stretch>
              <a:fillRect/>
            </a:stretch>
          </a:blip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69383707"/>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8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186229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gradFill>
            <a:gsLst>
              <a:gs pos="100000">
                <a:srgbClr val="F4364C"/>
              </a:gs>
              <a:gs pos="0">
                <a:srgbClr val="8661C5"/>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7783189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gradFill>
            <a:gsLst>
              <a:gs pos="100000">
                <a:srgbClr val="F4364C"/>
              </a:gs>
              <a:gs pos="0">
                <a:srgbClr val="8661C5"/>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gradFill>
            <a:gsLst>
              <a:gs pos="0">
                <a:srgbClr val="E8E6DF"/>
              </a:gs>
              <a:gs pos="100000">
                <a:srgbClr val="FFA38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1819097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gradFill>
            <a:gsLst>
              <a:gs pos="100000">
                <a:srgbClr val="F4364C"/>
              </a:gs>
              <a:gs pos="0">
                <a:srgbClr val="8661C5"/>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gradFill>
            <a:gsLst>
              <a:gs pos="0">
                <a:srgbClr val="E8E6DF"/>
              </a:gs>
              <a:gs pos="100000">
                <a:srgbClr val="FFA38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gradFill>
            <a:gsLst>
              <a:gs pos="0">
                <a:srgbClr val="E8E6DF"/>
              </a:gs>
              <a:gs pos="100000">
                <a:srgbClr val="D4EC8E"/>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28167386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7490959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gradFill>
            <a:gsLst>
              <a:gs pos="100000">
                <a:schemeClr val="accent3"/>
              </a:gs>
              <a:gs pos="8000">
                <a:schemeClr val="accent1"/>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gradFill>
            <a:gsLst>
              <a:gs pos="100000">
                <a:srgbClr val="FFB900"/>
              </a:gs>
              <a:gs pos="0">
                <a:srgbClr val="FFB3BB"/>
              </a:gs>
            </a:gsLst>
            <a:lin ang="18900000" scaled="1"/>
          </a:grad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gradFill>
            <a:gsLst>
              <a:gs pos="100000">
                <a:srgbClr val="F4364C"/>
              </a:gs>
              <a:gs pos="0">
                <a:srgbClr val="8661C5"/>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932155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gradFill>
            <a:gsLst>
              <a:gs pos="100000">
                <a:schemeClr val="accent3"/>
              </a:gs>
              <a:gs pos="8000">
                <a:schemeClr val="accent1"/>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gradFill>
            <a:gsLst>
              <a:gs pos="100000">
                <a:srgbClr val="FFB900"/>
              </a:gs>
              <a:gs pos="0">
                <a:srgbClr val="FFB3BB"/>
              </a:gs>
            </a:gsLst>
            <a:lin ang="18900000" scaled="1"/>
          </a:grad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gradFill>
            <a:gsLst>
              <a:gs pos="100000">
                <a:srgbClr val="F4364C"/>
              </a:gs>
              <a:gs pos="0">
                <a:srgbClr val="8661C5"/>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gradFill>
            <a:gsLst>
              <a:gs pos="0">
                <a:srgbClr val="E8E6DF"/>
              </a:gs>
              <a:gs pos="100000">
                <a:srgbClr val="FFA38B"/>
              </a:gs>
            </a:gsLst>
            <a:lin ang="18900000" scaled="1"/>
          </a:grad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6281153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gradFill>
            <a:gsLst>
              <a:gs pos="100000">
                <a:schemeClr val="accent3"/>
              </a:gs>
              <a:gs pos="8000">
                <a:schemeClr val="accent1"/>
              </a:gs>
            </a:gsLst>
            <a:lin ang="18900000" scaled="1"/>
          </a:gradFill>
        </p:spPr>
        <p:txBody>
          <a:bodyPr lIns="0" tIns="0" rIns="0" bIns="594360" anchor="ctr" anchorCtr="0">
            <a:noAutofit/>
          </a:bodyPr>
          <a:lstStyle>
            <a:lvl1pPr marL="0" indent="0" algn="ctr">
              <a:lnSpc>
                <a:spcPct val="100000"/>
              </a:lnSpc>
              <a:buNone/>
              <a:defRPr sz="5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gradFill>
            <a:gsLst>
              <a:gs pos="100000">
                <a:srgbClr val="FFB900"/>
              </a:gs>
              <a:gs pos="0">
                <a:srgbClr val="FFB3BB"/>
              </a:gs>
            </a:gsLst>
            <a:lin ang="18900000" scaled="1"/>
          </a:grad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gradFill>
            <a:gsLst>
              <a:gs pos="100000">
                <a:srgbClr val="F4364C"/>
              </a:gs>
              <a:gs pos="0">
                <a:srgbClr val="8661C5"/>
              </a:gs>
            </a:gsLst>
            <a:lin ang="18900000" scaled="1"/>
          </a:gradFill>
        </p:spPr>
        <p:txBody>
          <a:bodyPr lIns="0" tIns="0" rIns="0" bIns="594360" anchor="ctr" anchorCtr="0">
            <a:noAutofit/>
          </a:bodyPr>
          <a:lstStyle>
            <a:lvl1pPr marL="0" indent="0" algn="ctr">
              <a:lnSpc>
                <a:spcPct val="100000"/>
              </a:lnSpc>
              <a:buNone/>
              <a:defRPr sz="5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gradFill>
            <a:gsLst>
              <a:gs pos="0">
                <a:srgbClr val="E8E6DF"/>
              </a:gs>
              <a:gs pos="100000">
                <a:srgbClr val="FFA38B"/>
              </a:gs>
            </a:gsLst>
            <a:lin ang="18900000" scaled="1"/>
          </a:grad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gradFill>
            <a:gsLst>
              <a:gs pos="0">
                <a:srgbClr val="E8E6DF"/>
              </a:gs>
              <a:gs pos="100000">
                <a:srgbClr val="D4EC8E"/>
              </a:gs>
            </a:gsLst>
            <a:lin ang="18900000" scaled="1"/>
          </a:grad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6854899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1"/>
            <a:ext cx="3182027" cy="3959217"/>
          </a:xfrm>
        </p:spPr>
        <p:txBody>
          <a:bodyPr anchor="t"/>
          <a:lstStyle>
            <a:lvl1pPr>
              <a:defRPr>
                <a:solidFill>
                  <a:schemeClr val="tx2"/>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468808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6815012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Developer Code Layou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72057570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Code Bottom">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64957511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de Top">
    <p:bg>
      <p:bgPr>
        <a:solidFill>
          <a:schemeClr val="bg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2"/>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02769267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de Right sid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2"/>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128187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de Left sde">
    <p:bg>
      <p:bgPr>
        <a:solidFill>
          <a:schemeClr val="bg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2"/>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94736342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bg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4" name="MS logo white - EMF" descr="Microsoft logo white text version">
            <a:extLst>
              <a:ext uri="{FF2B5EF4-FFF2-40B4-BE49-F238E27FC236}">
                <a16:creationId xmlns:a16="http://schemas.microsoft.com/office/drawing/2014/main" id="{0BB37EE3-73AC-5546-F43B-FE5420C7D02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7082256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Demo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vert="horz" wrap="square" lIns="0" tIns="0" rIns="0" bIns="0" rtlCol="0" anchor="b" anchorCtr="0">
            <a:spAutoFit/>
          </a:bodyPr>
          <a:lstStyle>
            <a:lvl1pPr>
              <a:defRPr lang="en-US" sz="4000" dirty="0"/>
            </a:lvl1pPr>
          </a:lstStyle>
          <a:p>
            <a:pPr lvl="0">
              <a:lnSpc>
                <a:spcPct val="90000"/>
              </a:lnSpc>
            </a:pPr>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0762789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12747972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1_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solidFill>
                  <a:schemeClr val="bg1"/>
                </a:solidFill>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4117651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2_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solidFill>
                  <a:schemeClr val="bg1"/>
                </a:solidFill>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12740027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3_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solidFill>
                  <a:schemeClr val="bg1"/>
                </a:solidFill>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26684714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2027323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1_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30675612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934145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1_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64767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2_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8769032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bg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4" name="MS logo white - EMF" descr="Microsoft logo white text version">
            <a:extLst>
              <a:ext uri="{FF2B5EF4-FFF2-40B4-BE49-F238E27FC236}">
                <a16:creationId xmlns:a16="http://schemas.microsoft.com/office/drawing/2014/main" id="{0BB37EE3-73AC-5546-F43B-FE5420C7D02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5674210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3_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420363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uot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0D155-47E8-D819-5FA4-748607570A1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5" name="Text Placeholder 11">
            <a:extLst>
              <a:ext uri="{FF2B5EF4-FFF2-40B4-BE49-F238E27FC236}">
                <a16:creationId xmlns:a16="http://schemas.microsoft.com/office/drawing/2014/main" id="{4B878651-6EA0-F1DE-DDB3-D4C07A4E5942}"/>
              </a:ext>
            </a:extLst>
          </p:cNvPr>
          <p:cNvSpPr>
            <a:spLocks noGrp="1"/>
          </p:cNvSpPr>
          <p:nvPr>
            <p:ph type="body" sz="quarter" idx="17"/>
          </p:nvPr>
        </p:nvSpPr>
        <p:spPr>
          <a:xfrm>
            <a:off x="1245931" y="3206751"/>
            <a:ext cx="6906084" cy="1477328"/>
          </a:xfrm>
        </p:spPr>
        <p:txBody>
          <a:bodyPr anchor="t"/>
          <a:lstStyle>
            <a:lvl1pPr marL="0" indent="0">
              <a:spcBef>
                <a:spcPts val="0"/>
              </a:spcBef>
              <a:buNone/>
              <a:defRPr sz="32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25788705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Screensho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E7235-22DD-1125-FF85-028A2E641445}"/>
              </a:ext>
            </a:extLst>
          </p:cNvPr>
          <p:cNvSpPr>
            <a:spLocks noGrp="1"/>
          </p:cNvSpPr>
          <p:nvPr>
            <p:ph type="title"/>
          </p:nvPr>
        </p:nvSpPr>
        <p:spPr>
          <a:xfrm>
            <a:off x="588263" y="457200"/>
            <a:ext cx="6359434" cy="553998"/>
          </a:xfrm>
        </p:spPr>
        <p:txBody>
          <a:bodyPr/>
          <a:lstStyle/>
          <a:p>
            <a:r>
              <a:rPr lang="en-US"/>
              <a:t>Click to edit Master title style</a:t>
            </a:r>
          </a:p>
        </p:txBody>
      </p:sp>
      <p:sp>
        <p:nvSpPr>
          <p:cNvPr id="3" name="Rectangle 2">
            <a:extLst>
              <a:ext uri="{FF2B5EF4-FFF2-40B4-BE49-F238E27FC236}">
                <a16:creationId xmlns:a16="http://schemas.microsoft.com/office/drawing/2014/main" id="{D565C022-5A4E-84F5-B51B-1431B6A0AE21}"/>
              </a:ext>
            </a:extLst>
          </p:cNvPr>
          <p:cNvSpPr/>
          <p:nvPr/>
        </p:nvSpPr>
        <p:spPr bwMode="auto">
          <a:xfrm>
            <a:off x="7228114" y="292100"/>
            <a:ext cx="4659086" cy="6272213"/>
          </a:xfrm>
          <a:prstGeom prst="rect">
            <a:avLst/>
          </a:prstGeom>
          <a:gradFill>
            <a:gsLst>
              <a:gs pos="0">
                <a:srgbClr val="FFB3BB"/>
              </a:gs>
              <a:gs pos="100000">
                <a:srgbClr val="FFB900"/>
              </a:gs>
            </a:gsLst>
            <a:lin ang="81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6" name="Picture Placeholder 15">
            <a:extLst>
              <a:ext uri="{FF2B5EF4-FFF2-40B4-BE49-F238E27FC236}">
                <a16:creationId xmlns:a16="http://schemas.microsoft.com/office/drawing/2014/main" id="{B5068233-F46E-B659-0799-22A45E3DA223}"/>
              </a:ext>
            </a:extLst>
          </p:cNvPr>
          <p:cNvSpPr>
            <a:spLocks noGrp="1"/>
          </p:cNvSpPr>
          <p:nvPr>
            <p:ph type="pic" sz="quarter" idx="10" hasCustomPrompt="1"/>
          </p:nvPr>
        </p:nvSpPr>
        <p:spPr>
          <a:xfrm>
            <a:off x="6076380" y="1866864"/>
            <a:ext cx="5544120" cy="3124272"/>
          </a:xfrm>
          <a:blipFill>
            <a:blip r:embed="rId2" cstate="email">
              <a:extLst>
                <a:ext uri="{28A0092B-C50C-407E-A947-70E740481C1C}">
                  <a14:useLocalDpi xmlns:a14="http://schemas.microsoft.com/office/drawing/2010/main"/>
                </a:ext>
              </a:extLst>
            </a:blip>
            <a:stretch>
              <a:fillRect/>
            </a:stretch>
          </a:blipFill>
          <a:effectLst>
            <a:outerShdw blurRad="241300" dist="304800" dir="2700000" sx="101000" sy="101000" algn="ctr" rotWithShape="0">
              <a:srgbClr val="000000">
                <a:alpha val="17000"/>
              </a:srgbClr>
            </a:outerShdw>
          </a:effectLst>
        </p:spPr>
        <p:txBody>
          <a:bodyPr lIns="731520" rIns="731520" bIns="1097280" anchor="ctr" anchorCtr="0">
            <a:normAutofit/>
          </a:bodyPr>
          <a:lstStyle>
            <a:lvl1pPr marL="0" indent="0" algn="ctr">
              <a:buFont typeface="Arial" panose="020B0604020202020204" pitchFamily="34" charset="0"/>
              <a:buNone/>
              <a:defRPr sz="2000" b="1">
                <a:solidFill>
                  <a:schemeClr val="tx1"/>
                </a:solidFill>
              </a:defRPr>
            </a:lvl1pPr>
          </a:lstStyle>
          <a:p>
            <a:r>
              <a:rPr lang="en-US" dirty="0"/>
              <a:t>Drag &amp; drop your photo here or click or tap icon below to insert</a:t>
            </a:r>
          </a:p>
        </p:txBody>
      </p:sp>
      <p:sp>
        <p:nvSpPr>
          <p:cNvPr id="17" name="Content Placeholder 4">
            <a:extLst>
              <a:ext uri="{FF2B5EF4-FFF2-40B4-BE49-F238E27FC236}">
                <a16:creationId xmlns:a16="http://schemas.microsoft.com/office/drawing/2014/main" id="{1020F17E-67BE-FC02-AF7B-709A3923C231}"/>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85513930"/>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Screenshot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565C022-5A4E-84F5-B51B-1431B6A0AE21}"/>
              </a:ext>
            </a:extLst>
          </p:cNvPr>
          <p:cNvSpPr/>
          <p:nvPr/>
        </p:nvSpPr>
        <p:spPr bwMode="auto">
          <a:xfrm>
            <a:off x="304800" y="292100"/>
            <a:ext cx="11582400" cy="6272213"/>
          </a:xfrm>
          <a:prstGeom prst="rect">
            <a:avLst/>
          </a:prstGeom>
          <a:gradFill>
            <a:gsLst>
              <a:gs pos="64000">
                <a:srgbClr val="0D82CB"/>
              </a:gs>
              <a:gs pos="0">
                <a:srgbClr val="7FDE7B"/>
              </a:gs>
            </a:gsLst>
            <a:lin ang="81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83E7235-22DD-1125-FF85-028A2E641445}"/>
              </a:ext>
            </a:extLst>
          </p:cNvPr>
          <p:cNvSpPr>
            <a:spLocks noGrp="1"/>
          </p:cNvSpPr>
          <p:nvPr>
            <p:ph type="title"/>
          </p:nvPr>
        </p:nvSpPr>
        <p:spPr>
          <a:xfrm>
            <a:off x="588263" y="2896801"/>
            <a:ext cx="3590037" cy="1661993"/>
          </a:xfrm>
        </p:spPr>
        <p:txBody>
          <a:bodyPr/>
          <a:lstStyle>
            <a:lvl1pPr algn="l">
              <a:defRPr>
                <a:solidFill>
                  <a:schemeClr val="tx1"/>
                </a:solidFill>
              </a:defRPr>
            </a:lvl1pPr>
          </a:lstStyle>
          <a:p>
            <a:r>
              <a:rPr lang="en-US"/>
              <a:t>Click to edit Master title style</a:t>
            </a:r>
          </a:p>
        </p:txBody>
      </p:sp>
      <p:sp>
        <p:nvSpPr>
          <p:cNvPr id="16" name="Picture Placeholder 15">
            <a:extLst>
              <a:ext uri="{FF2B5EF4-FFF2-40B4-BE49-F238E27FC236}">
                <a16:creationId xmlns:a16="http://schemas.microsoft.com/office/drawing/2014/main" id="{B5068233-F46E-B659-0799-22A45E3DA223}"/>
              </a:ext>
            </a:extLst>
          </p:cNvPr>
          <p:cNvSpPr>
            <a:spLocks noGrp="1"/>
          </p:cNvSpPr>
          <p:nvPr>
            <p:ph type="pic" sz="quarter" idx="10" hasCustomPrompt="1"/>
          </p:nvPr>
        </p:nvSpPr>
        <p:spPr>
          <a:xfrm>
            <a:off x="4461762" y="1490647"/>
            <a:ext cx="6879337" cy="3876706"/>
          </a:xfrm>
          <a:blipFill>
            <a:blip r:embed="rId2" cstate="email">
              <a:extLst>
                <a:ext uri="{28A0092B-C50C-407E-A947-70E740481C1C}">
                  <a14:useLocalDpi xmlns:a14="http://schemas.microsoft.com/office/drawing/2010/main"/>
                </a:ext>
              </a:extLst>
            </a:blip>
            <a:stretch>
              <a:fillRect/>
            </a:stretch>
          </a:blipFill>
          <a:effectLst>
            <a:outerShdw blurRad="241300" dist="304800" dir="2700000" sx="101000" sy="101000" algn="ctr" rotWithShape="0">
              <a:srgbClr val="000000">
                <a:alpha val="17000"/>
              </a:srgbClr>
            </a:outerShdw>
          </a:effectLst>
        </p:spPr>
        <p:txBody>
          <a:bodyPr lIns="1097280" rIns="1097280" bIns="1097280" anchor="ctr" anchorCtr="0">
            <a:normAutofit/>
          </a:bodyPr>
          <a:lstStyle>
            <a:lvl1pPr marL="0" indent="0" algn="ctr">
              <a:buFont typeface="Arial" panose="020B0604020202020204" pitchFamily="34" charset="0"/>
              <a:buNone/>
              <a:defRPr sz="2000" b="1">
                <a:solidFill>
                  <a:schemeClr val="bg1"/>
                </a:solidFill>
              </a:defRPr>
            </a:lvl1pPr>
          </a:lstStyle>
          <a:p>
            <a:r>
              <a:rPr lang="en-US" dirty="0"/>
              <a:t>Drag &amp; drop your photo here or click or tap icon below to insert</a:t>
            </a:r>
          </a:p>
        </p:txBody>
      </p:sp>
    </p:spTree>
    <p:extLst>
      <p:ext uri="{BB962C8B-B14F-4D97-AF65-F5344CB8AC3E}">
        <p14:creationId xmlns:p14="http://schemas.microsoft.com/office/powerpoint/2010/main" val="32297763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Photoslide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588263" y="457200"/>
            <a:ext cx="4910837" cy="1107996"/>
          </a:xfrm>
        </p:spPr>
        <p:txBody>
          <a:bodyP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584201" y="1816100"/>
            <a:ext cx="4910838" cy="204363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Picture Placeholder 15">
            <a:extLst>
              <a:ext uri="{FF2B5EF4-FFF2-40B4-BE49-F238E27FC236}">
                <a16:creationId xmlns:a16="http://schemas.microsoft.com/office/drawing/2014/main" id="{90C592A4-DBC6-A7A9-63D9-5020A47499F3}"/>
              </a:ext>
            </a:extLst>
          </p:cNvPr>
          <p:cNvSpPr>
            <a:spLocks noGrp="1"/>
          </p:cNvSpPr>
          <p:nvPr>
            <p:ph type="pic" sz="quarter" idx="10" hasCustomPrompt="1"/>
          </p:nvPr>
        </p:nvSpPr>
        <p:spPr>
          <a:xfrm>
            <a:off x="6096000" y="0"/>
            <a:ext cx="6096000" cy="6858000"/>
          </a:xfrm>
          <a:blipFill>
            <a:blip r:embed="rId2"/>
            <a:stretch>
              <a:fillRect/>
            </a:stretch>
          </a:blipFill>
          <a:effectLst/>
        </p:spPr>
        <p:txBody>
          <a:bodyPr lIns="1097280" rIns="1097280" bIns="1097280" anchor="ctr" anchorCtr="0">
            <a:normAutofit/>
          </a:bodyPr>
          <a:lstStyle>
            <a:lvl1pPr marL="0" indent="0" algn="ctr">
              <a:buFont typeface="Arial" panose="020B0604020202020204" pitchFamily="34" charset="0"/>
              <a:buNone/>
              <a:defRPr sz="2000" b="1">
                <a:solidFill>
                  <a:schemeClr val="tx1"/>
                </a:solidFill>
              </a:defRPr>
            </a:lvl1pPr>
          </a:lstStyle>
          <a:p>
            <a:r>
              <a:rPr lang="en-US" dirty="0"/>
              <a:t>Drag &amp; drop your photo here or click or tap icon below to insert</a:t>
            </a:r>
          </a:p>
        </p:txBody>
      </p:sp>
    </p:spTree>
    <p:extLst>
      <p:ext uri="{BB962C8B-B14F-4D97-AF65-F5344CB8AC3E}">
        <p14:creationId xmlns:p14="http://schemas.microsoft.com/office/powerpoint/2010/main" val="23336651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Photo sl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588263" y="457200"/>
            <a:ext cx="4910837" cy="1107996"/>
          </a:xfrm>
        </p:spPr>
        <p:txBody>
          <a:bodyPr/>
          <a:lstStyle>
            <a:lvl1pPr>
              <a:defRPr>
                <a:solidFill>
                  <a:schemeClr val="tx2"/>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584201" y="1816100"/>
            <a:ext cx="4910838"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15">
            <a:extLst>
              <a:ext uri="{FF2B5EF4-FFF2-40B4-BE49-F238E27FC236}">
                <a16:creationId xmlns:a16="http://schemas.microsoft.com/office/drawing/2014/main" id="{830D09FD-2495-FD73-64EA-14E484039EF8}"/>
              </a:ext>
            </a:extLst>
          </p:cNvPr>
          <p:cNvSpPr>
            <a:spLocks noGrp="1"/>
          </p:cNvSpPr>
          <p:nvPr>
            <p:ph type="pic" sz="quarter" idx="10" hasCustomPrompt="1"/>
          </p:nvPr>
        </p:nvSpPr>
        <p:spPr>
          <a:xfrm>
            <a:off x="6096000" y="0"/>
            <a:ext cx="6096000" cy="6858000"/>
          </a:xfrm>
          <a:blipFill>
            <a:blip r:embed="rId2"/>
            <a:stretch>
              <a:fillRect/>
            </a:stretch>
          </a:blipFill>
          <a:effectLst/>
        </p:spPr>
        <p:txBody>
          <a:bodyPr lIns="1097280" rIns="1097280" bIns="1097280" anchor="ctr" anchorCtr="0">
            <a:normAutofit/>
          </a:bodyPr>
          <a:lstStyle>
            <a:lvl1pPr marL="0" indent="0" algn="ctr">
              <a:buFont typeface="Arial" panose="020B0604020202020204" pitchFamily="34" charset="0"/>
              <a:buNone/>
              <a:defRPr sz="2000" b="1">
                <a:solidFill>
                  <a:schemeClr val="bg1"/>
                </a:solidFill>
              </a:defRPr>
            </a:lvl1pPr>
          </a:lstStyle>
          <a:p>
            <a:r>
              <a:rPr lang="en-US" dirty="0"/>
              <a:t>Drag &amp; drop your photo here or click or tap icon below to insert</a:t>
            </a:r>
          </a:p>
        </p:txBody>
      </p:sp>
    </p:spTree>
    <p:extLst>
      <p:ext uri="{BB962C8B-B14F-4D97-AF65-F5344CB8AC3E}">
        <p14:creationId xmlns:p14="http://schemas.microsoft.com/office/powerpoint/2010/main" val="3372798182"/>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655B182-C5FF-81E8-8156-470DF32495DC}"/>
              </a:ext>
            </a:extLst>
          </p:cNvPr>
          <p:cNvSpPr>
            <a:spLocks noGrp="1"/>
          </p:cNvSpPr>
          <p:nvPr>
            <p:ph type="title" hasCustomPrompt="1"/>
          </p:nvPr>
        </p:nvSpPr>
        <p:spPr>
          <a:xfrm>
            <a:off x="584200" y="2798286"/>
            <a:ext cx="4663440" cy="738664"/>
          </a:xfrm>
          <a:noFill/>
        </p:spPr>
        <p:txBody>
          <a:bodyPr wrap="square" lIns="0" tIns="0" rIns="0" bIns="0" anchor="b" anchorCtr="0">
            <a:spAutoFit/>
          </a:bodyPr>
          <a:lstStyle>
            <a:lvl1pPr>
              <a:defRPr sz="4800" spc="-50" baseline="0">
                <a:solidFill>
                  <a:schemeClr val="tx2"/>
                </a:solidFill>
                <a:latin typeface="+mj-lt"/>
                <a:cs typeface="Segoe UI" panose="020B0502040204020203" pitchFamily="34" charset="0"/>
              </a:defRPr>
            </a:lvl1pPr>
          </a:lstStyle>
          <a:p>
            <a:r>
              <a:rPr lang="en-US"/>
              <a:t>Thank you</a:t>
            </a:r>
          </a:p>
        </p:txBody>
      </p:sp>
      <p:sp>
        <p:nvSpPr>
          <p:cNvPr id="4" name="Text Placeholder 4">
            <a:extLst>
              <a:ext uri="{FF2B5EF4-FFF2-40B4-BE49-F238E27FC236}">
                <a16:creationId xmlns:a16="http://schemas.microsoft.com/office/drawing/2014/main" id="{BC71D650-3B87-D82E-F786-ADD5DDCE4C70}"/>
              </a:ext>
            </a:extLst>
          </p:cNvPr>
          <p:cNvSpPr>
            <a:spLocks noGrp="1"/>
          </p:cNvSpPr>
          <p:nvPr>
            <p:ph type="body" sz="quarter" idx="12" hasCustomPrompt="1"/>
          </p:nvPr>
        </p:nvSpPr>
        <p:spPr>
          <a:xfrm>
            <a:off x="584199" y="4847464"/>
            <a:ext cx="3898901" cy="246221"/>
          </a:xfrm>
          <a:noFill/>
        </p:spPr>
        <p:txBody>
          <a:bodyPr wrap="square" lIns="0" tIns="0" rIns="0" bIns="0" anchor="b" anchorCtr="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a:t>
            </a:r>
          </a:p>
        </p:txBody>
      </p:sp>
      <p:sp>
        <p:nvSpPr>
          <p:cNvPr id="5" name="Text Placeholder 4">
            <a:extLst>
              <a:ext uri="{FF2B5EF4-FFF2-40B4-BE49-F238E27FC236}">
                <a16:creationId xmlns:a16="http://schemas.microsoft.com/office/drawing/2014/main" id="{735A3663-712F-A49D-172F-24B861511350}"/>
              </a:ext>
            </a:extLst>
          </p:cNvPr>
          <p:cNvSpPr>
            <a:spLocks noGrp="1"/>
          </p:cNvSpPr>
          <p:nvPr>
            <p:ph type="body" sz="quarter" idx="13" hasCustomPrompt="1"/>
          </p:nvPr>
        </p:nvSpPr>
        <p:spPr>
          <a:xfrm>
            <a:off x="584199" y="5106140"/>
            <a:ext cx="3898901" cy="184666"/>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Contact information</a:t>
            </a:r>
          </a:p>
        </p:txBody>
      </p:sp>
      <p:pic>
        <p:nvPicPr>
          <p:cNvPr id="8" name="MS logo gray - EMF" descr="Microsoft logo, gray text version">
            <a:extLst>
              <a:ext uri="{FF2B5EF4-FFF2-40B4-BE49-F238E27FC236}">
                <a16:creationId xmlns:a16="http://schemas.microsoft.com/office/drawing/2014/main" id="{4B828D67-4891-FD7F-4AA2-E9E4A652519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60438758"/>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655B182-C5FF-81E8-8156-470DF32495DC}"/>
              </a:ext>
            </a:extLst>
          </p:cNvPr>
          <p:cNvSpPr>
            <a:spLocks noGrp="1"/>
          </p:cNvSpPr>
          <p:nvPr>
            <p:ph type="title" hasCustomPrompt="1"/>
          </p:nvPr>
        </p:nvSpPr>
        <p:spPr>
          <a:xfrm>
            <a:off x="584200" y="2798286"/>
            <a:ext cx="4663440" cy="738664"/>
          </a:xfrm>
          <a:noFill/>
        </p:spPr>
        <p:txBody>
          <a:bodyPr wrap="square" lIns="0" tIns="0" rIns="0" bIns="0" anchor="b" anchorCtr="0">
            <a:spAutoFit/>
          </a:bodyPr>
          <a:lstStyle>
            <a:lvl1pPr>
              <a:defRPr sz="4800" spc="-50" baseline="0">
                <a:solidFill>
                  <a:schemeClr val="tx2"/>
                </a:solidFill>
                <a:latin typeface="+mj-lt"/>
                <a:cs typeface="Segoe UI" panose="020B0502040204020203" pitchFamily="34" charset="0"/>
              </a:defRPr>
            </a:lvl1pPr>
          </a:lstStyle>
          <a:p>
            <a:r>
              <a:rPr lang="en-US"/>
              <a:t>Thank you</a:t>
            </a:r>
          </a:p>
        </p:txBody>
      </p:sp>
      <p:sp>
        <p:nvSpPr>
          <p:cNvPr id="4" name="Text Placeholder 4">
            <a:extLst>
              <a:ext uri="{FF2B5EF4-FFF2-40B4-BE49-F238E27FC236}">
                <a16:creationId xmlns:a16="http://schemas.microsoft.com/office/drawing/2014/main" id="{BC71D650-3B87-D82E-F786-ADD5DDCE4C70}"/>
              </a:ext>
            </a:extLst>
          </p:cNvPr>
          <p:cNvSpPr>
            <a:spLocks noGrp="1"/>
          </p:cNvSpPr>
          <p:nvPr>
            <p:ph type="body" sz="quarter" idx="12" hasCustomPrompt="1"/>
          </p:nvPr>
        </p:nvSpPr>
        <p:spPr>
          <a:xfrm>
            <a:off x="584199" y="4847464"/>
            <a:ext cx="3898901" cy="246221"/>
          </a:xfrm>
          <a:noFill/>
        </p:spPr>
        <p:txBody>
          <a:bodyPr wrap="square" lIns="0" tIns="0" rIns="0" bIns="0" anchor="b" anchorCtr="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a:t>
            </a:r>
          </a:p>
        </p:txBody>
      </p:sp>
      <p:sp>
        <p:nvSpPr>
          <p:cNvPr id="5" name="Text Placeholder 4">
            <a:extLst>
              <a:ext uri="{FF2B5EF4-FFF2-40B4-BE49-F238E27FC236}">
                <a16:creationId xmlns:a16="http://schemas.microsoft.com/office/drawing/2014/main" id="{735A3663-712F-A49D-172F-24B861511350}"/>
              </a:ext>
            </a:extLst>
          </p:cNvPr>
          <p:cNvSpPr>
            <a:spLocks noGrp="1"/>
          </p:cNvSpPr>
          <p:nvPr>
            <p:ph type="body" sz="quarter" idx="13" hasCustomPrompt="1"/>
          </p:nvPr>
        </p:nvSpPr>
        <p:spPr>
          <a:xfrm>
            <a:off x="584199" y="5106140"/>
            <a:ext cx="3898901" cy="184666"/>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Contact information</a:t>
            </a:r>
          </a:p>
        </p:txBody>
      </p:sp>
      <p:pic>
        <p:nvPicPr>
          <p:cNvPr id="8" name="MS logo gray - EMF" descr="Microsoft logo, gray text version">
            <a:extLst>
              <a:ext uri="{FF2B5EF4-FFF2-40B4-BE49-F238E27FC236}">
                <a16:creationId xmlns:a16="http://schemas.microsoft.com/office/drawing/2014/main" id="{4B828D67-4891-FD7F-4AA2-E9E4A652519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1257899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8644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307197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gray - EMF" descr="Microsoft logo, gray text version">
            <a:extLst>
              <a:ext uri="{FF2B5EF4-FFF2-40B4-BE49-F238E27FC236}">
                <a16:creationId xmlns:a16="http://schemas.microsoft.com/office/drawing/2014/main" id="{BBFAAA10-F521-410E-1BB5-6D77902DD0C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5955625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961574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mj-lt"/>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9205641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type="title">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25209402-D6C5-40D1-A7C1-89B4FBD3DA93}" type="datetime4">
              <a:rPr lang="en-US" smtClean="0"/>
              <a:t>April 17, 2024</a:t>
            </a:fld>
            <a:endParaRPr lang="en-US" dirty="0"/>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219638730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039419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Title with photo and til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srcRect t="21189" r="15525" b="7567"/>
          <a:stretch/>
        </p:blipFill>
        <p:spPr>
          <a:xfrm>
            <a:off x="0" y="1"/>
            <a:ext cx="12192000" cy="6858973"/>
          </a:xfrm>
          <a:prstGeom prst="rect">
            <a:avLst/>
          </a:prstGeom>
        </p:spPr>
      </p:pic>
      <p:pic>
        <p:nvPicPr>
          <p:cNvPr id="10" name="MS logo gray - EMF"/>
          <p:cNvPicPr>
            <a:picLocks noChangeAspect="1"/>
          </p:cNvPicPr>
          <p:nvPr userDrawn="1"/>
        </p:nvPicPr>
        <p:blipFill>
          <a:blip r:embed="rId3"/>
          <a:stretch>
            <a:fillRect/>
          </a:stretch>
        </p:blipFill>
        <p:spPr bwMode="black">
          <a:xfrm>
            <a:off x="451633" y="470067"/>
            <a:ext cx="1423303" cy="304828"/>
          </a:xfrm>
          <a:prstGeom prst="rect">
            <a:avLst/>
          </a:prstGeom>
        </p:spPr>
      </p:pic>
      <p:sp>
        <p:nvSpPr>
          <p:cNvPr id="4" name="Rectangle 3"/>
          <p:cNvSpPr/>
          <p:nvPr userDrawn="1"/>
        </p:nvSpPr>
        <p:spPr bwMode="auto">
          <a:xfrm>
            <a:off x="269302" y="2077813"/>
            <a:ext cx="6274974" cy="3586208"/>
          </a:xfrm>
          <a:prstGeom prst="rect">
            <a:avLst/>
          </a:prstGeom>
          <a:solidFill>
            <a:srgbClr val="FFFFFF">
              <a:alpha val="68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3" y="2077813"/>
            <a:ext cx="6274911" cy="1793104"/>
          </a:xfrm>
          <a:noFill/>
        </p:spPr>
        <p:txBody>
          <a:bodyPr lIns="146304" tIns="91440" rIns="146304" bIns="91440" anchor="t" anchorCtr="0"/>
          <a:lstStyle>
            <a:lvl1pPr>
              <a:defRPr sz="4704" spc="-98" baseline="0">
                <a:gradFill>
                  <a:gsLst>
                    <a:gs pos="18471">
                      <a:srgbClr val="353535"/>
                    </a:gs>
                    <a:gs pos="46000">
                      <a:srgbClr val="353535"/>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7277"/>
            <a:ext cx="6276530" cy="651821"/>
          </a:xfrm>
        </p:spPr>
        <p:txBody>
          <a:bodyPr wrap="square" lIns="164592" tIns="109728" rIns="164592" bIns="109728">
            <a:spAutoFit/>
          </a:bodyPr>
          <a:lstStyle>
            <a:lvl1pPr marL="0" indent="0">
              <a:spcBef>
                <a:spcPts val="0"/>
              </a:spcBef>
              <a:buNone/>
              <a:defRPr sz="3136">
                <a:gradFill>
                  <a:gsLst>
                    <a:gs pos="18471">
                      <a:srgbClr val="353535"/>
                    </a:gs>
                    <a:gs pos="46000">
                      <a:srgbClr val="353535"/>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834125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213251"/>
            <a:ext cx="4795873" cy="2431499"/>
          </a:xfrm>
        </p:spPr>
        <p:txBody>
          <a:bodyPr wrap="square" anchor="ctr">
            <a:spAutoFit/>
          </a:bodyPr>
          <a:lstStyle>
            <a:lvl1pPr>
              <a:defRPr sz="4704" baseline="0">
                <a:gradFill>
                  <a:gsLst>
                    <a:gs pos="1250">
                      <a:schemeClr val="tx1"/>
                    </a:gs>
                    <a:gs pos="100000">
                      <a:schemeClr val="tx1"/>
                    </a:gs>
                  </a:gsLst>
                  <a:lin ang="5400000" scaled="0"/>
                </a:gradFill>
              </a:defRPr>
            </a:lvl1pPr>
          </a:lstStyle>
          <a:p>
            <a:r>
              <a:rPr lang="en-US"/>
              <a:t>Square photo layout</a:t>
            </a:r>
          </a:p>
        </p:txBody>
      </p:sp>
      <p:sp>
        <p:nvSpPr>
          <p:cNvPr id="7"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7115206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4_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304716"/>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0808202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38B3C-DDF1-FE14-495C-9FAD2D70F6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A5848C-219E-AD99-129A-BE8AB5FE59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720572-D341-BFB1-16D9-F898F4DE84A1}"/>
              </a:ext>
            </a:extLst>
          </p:cNvPr>
          <p:cNvSpPr>
            <a:spLocks noGrp="1"/>
          </p:cNvSpPr>
          <p:nvPr>
            <p:ph type="dt" sz="half" idx="10"/>
          </p:nvPr>
        </p:nvSpPr>
        <p:spPr/>
        <p:txBody>
          <a:bodyPr/>
          <a:lstStyle/>
          <a:p>
            <a:fld id="{29629585-94DB-4CF1-9F6B-CFCCBC265F93}" type="datetime4">
              <a:rPr lang="en-US" smtClean="0"/>
              <a:t>April 17, 2024</a:t>
            </a:fld>
            <a:endParaRPr lang="en-US" dirty="0"/>
          </a:p>
        </p:txBody>
      </p:sp>
      <p:sp>
        <p:nvSpPr>
          <p:cNvPr id="5" name="Footer Placeholder 4">
            <a:extLst>
              <a:ext uri="{FF2B5EF4-FFF2-40B4-BE49-F238E27FC236}">
                <a16:creationId xmlns:a16="http://schemas.microsoft.com/office/drawing/2014/main" id="{C5BE11E6-304B-089A-F203-82C35D81399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AD18C7E-BCAE-DA46-2F92-C885FF9FB6BF}"/>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150106073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D9387-02A1-E950-B737-6407F1B6ED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0D66C8-43D5-53AD-ECAC-9E6E6DCA4E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5900DE-A12E-83A7-5753-899B3D44A957}"/>
              </a:ext>
            </a:extLst>
          </p:cNvPr>
          <p:cNvSpPr>
            <a:spLocks noGrp="1"/>
          </p:cNvSpPr>
          <p:nvPr>
            <p:ph type="dt" sz="half" idx="10"/>
          </p:nvPr>
        </p:nvSpPr>
        <p:spPr/>
        <p:txBody>
          <a:bodyPr/>
          <a:lstStyle/>
          <a:p>
            <a:fld id="{F625D55C-217C-45B4-9EA2-1F1BD841E687}" type="datetime4">
              <a:rPr lang="en-US" smtClean="0"/>
              <a:t>April 17, 2024</a:t>
            </a:fld>
            <a:endParaRPr lang="en-US" dirty="0"/>
          </a:p>
        </p:txBody>
      </p:sp>
      <p:sp>
        <p:nvSpPr>
          <p:cNvPr id="5" name="Footer Placeholder 4">
            <a:extLst>
              <a:ext uri="{FF2B5EF4-FFF2-40B4-BE49-F238E27FC236}">
                <a16:creationId xmlns:a16="http://schemas.microsoft.com/office/drawing/2014/main" id="{F87599D8-DC01-5F7A-5304-CCC4CA99DAF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67EB7E6-0E1A-4E1C-33A1-FE4C45EDB1C5}"/>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24854021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8C60F-3DAB-B4E3-43D7-A007ECE44E2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73CFB2-FF69-8402-45D0-83A9A56BF35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AC8C5E-BC1A-34D2-84FE-DA816A6BA279}"/>
              </a:ext>
            </a:extLst>
          </p:cNvPr>
          <p:cNvSpPr>
            <a:spLocks noGrp="1"/>
          </p:cNvSpPr>
          <p:nvPr>
            <p:ph type="dt" sz="half" idx="10"/>
          </p:nvPr>
        </p:nvSpPr>
        <p:spPr/>
        <p:txBody>
          <a:bodyPr/>
          <a:lstStyle/>
          <a:p>
            <a:fld id="{361B64D9-AEFD-4967-B8BE-6D19612985D1}" type="datetime4">
              <a:rPr lang="en-US" smtClean="0"/>
              <a:t>April 17, 2024</a:t>
            </a:fld>
            <a:endParaRPr lang="en-US" dirty="0"/>
          </a:p>
        </p:txBody>
      </p:sp>
      <p:sp>
        <p:nvSpPr>
          <p:cNvPr id="5" name="Footer Placeholder 4">
            <a:extLst>
              <a:ext uri="{FF2B5EF4-FFF2-40B4-BE49-F238E27FC236}">
                <a16:creationId xmlns:a16="http://schemas.microsoft.com/office/drawing/2014/main" id="{410265AB-0B21-243A-38C7-C48382895D0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7834CF3-A829-4C2E-30C1-E4F3EF7B8859}"/>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78996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gray - EMF" descr="Microsoft logo, gray text version">
            <a:extLst>
              <a:ext uri="{FF2B5EF4-FFF2-40B4-BE49-F238E27FC236}">
                <a16:creationId xmlns:a16="http://schemas.microsoft.com/office/drawing/2014/main" id="{BBFAAA10-F521-410E-1BB5-6D77902DD0C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784990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D885B-3EA9-755B-99D0-E644FCDD5B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9352E3-49EA-2E19-5456-1A571D8BC7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0E2F5F7-A438-CB5E-102A-392527626B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B0DEC0-4DC3-2B90-F0EE-19CF532674AD}"/>
              </a:ext>
            </a:extLst>
          </p:cNvPr>
          <p:cNvSpPr>
            <a:spLocks noGrp="1"/>
          </p:cNvSpPr>
          <p:nvPr>
            <p:ph type="dt" sz="half" idx="10"/>
          </p:nvPr>
        </p:nvSpPr>
        <p:spPr/>
        <p:txBody>
          <a:bodyPr/>
          <a:lstStyle/>
          <a:p>
            <a:fld id="{4CF36C08-061F-4EC5-A8CC-267B674EAC3A}" type="datetime4">
              <a:rPr lang="en-US" smtClean="0"/>
              <a:t>April 17, 2024</a:t>
            </a:fld>
            <a:endParaRPr lang="en-US" dirty="0"/>
          </a:p>
        </p:txBody>
      </p:sp>
      <p:sp>
        <p:nvSpPr>
          <p:cNvPr id="6" name="Footer Placeholder 5">
            <a:extLst>
              <a:ext uri="{FF2B5EF4-FFF2-40B4-BE49-F238E27FC236}">
                <a16:creationId xmlns:a16="http://schemas.microsoft.com/office/drawing/2014/main" id="{25CF5F2A-EDB8-568D-A592-C2010FA245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3B3E3A3-6663-41C0-415F-67B3F902429E}"/>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346233942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FFAD2-4C89-5ADB-9224-B3B4F5F08F0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FEF78A-6575-F6BD-96C2-B0DA590A28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42A9DB-8BDE-6146-CBB5-C47C573157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A4B057A-4138-1038-385B-CDC4066661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F56A80-5F6D-9B2A-0B9B-B0212118EF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9762F13-78A9-5B5C-B3B9-9975CA849602}"/>
              </a:ext>
            </a:extLst>
          </p:cNvPr>
          <p:cNvSpPr>
            <a:spLocks noGrp="1"/>
          </p:cNvSpPr>
          <p:nvPr>
            <p:ph type="dt" sz="half" idx="10"/>
          </p:nvPr>
        </p:nvSpPr>
        <p:spPr/>
        <p:txBody>
          <a:bodyPr/>
          <a:lstStyle/>
          <a:p>
            <a:fld id="{D1ACCC2E-EB0A-4CA5-9A3E-34D1CD878587}" type="datetime4">
              <a:rPr lang="en-US" smtClean="0"/>
              <a:t>April 17, 2024</a:t>
            </a:fld>
            <a:endParaRPr lang="en-US" dirty="0"/>
          </a:p>
        </p:txBody>
      </p:sp>
      <p:sp>
        <p:nvSpPr>
          <p:cNvPr id="8" name="Footer Placeholder 7">
            <a:extLst>
              <a:ext uri="{FF2B5EF4-FFF2-40B4-BE49-F238E27FC236}">
                <a16:creationId xmlns:a16="http://schemas.microsoft.com/office/drawing/2014/main" id="{D17E170C-242D-A3D1-2EED-75ED04FA6FC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0BC6F872-15A7-C9C3-10B7-410A7B801EB3}"/>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148747624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2311B-445C-9875-E3E9-F16E6FA3CA7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B8A3F6-B58E-82E8-8090-FAD5968641C8}"/>
              </a:ext>
            </a:extLst>
          </p:cNvPr>
          <p:cNvSpPr>
            <a:spLocks noGrp="1"/>
          </p:cNvSpPr>
          <p:nvPr>
            <p:ph type="dt" sz="half" idx="10"/>
          </p:nvPr>
        </p:nvSpPr>
        <p:spPr/>
        <p:txBody>
          <a:bodyPr/>
          <a:lstStyle/>
          <a:p>
            <a:fld id="{F1883AF7-759E-485A-960A-DED65E7CE974}" type="datetime4">
              <a:rPr lang="en-US" smtClean="0"/>
              <a:t>April 17, 2024</a:t>
            </a:fld>
            <a:endParaRPr lang="en-US" dirty="0"/>
          </a:p>
        </p:txBody>
      </p:sp>
      <p:sp>
        <p:nvSpPr>
          <p:cNvPr id="4" name="Footer Placeholder 3">
            <a:extLst>
              <a:ext uri="{FF2B5EF4-FFF2-40B4-BE49-F238E27FC236}">
                <a16:creationId xmlns:a16="http://schemas.microsoft.com/office/drawing/2014/main" id="{99A1016A-E8CB-6CC0-DEFD-A79CDFC7EAC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3ED1F4C-39D0-DAFE-1BE0-D09B31733632}"/>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15278518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E778C0-0765-5CFE-F2E2-F64B30740F00}"/>
              </a:ext>
            </a:extLst>
          </p:cNvPr>
          <p:cNvSpPr>
            <a:spLocks noGrp="1"/>
          </p:cNvSpPr>
          <p:nvPr>
            <p:ph type="dt" sz="half" idx="10"/>
          </p:nvPr>
        </p:nvSpPr>
        <p:spPr/>
        <p:txBody>
          <a:bodyPr/>
          <a:lstStyle/>
          <a:p>
            <a:fld id="{645D77E7-76FC-427A-92A9-0DDBDC5B4413}" type="datetime4">
              <a:rPr lang="en-US" smtClean="0"/>
              <a:t>April 17, 2024</a:t>
            </a:fld>
            <a:endParaRPr lang="en-US" dirty="0"/>
          </a:p>
        </p:txBody>
      </p:sp>
      <p:sp>
        <p:nvSpPr>
          <p:cNvPr id="3" name="Footer Placeholder 2">
            <a:extLst>
              <a:ext uri="{FF2B5EF4-FFF2-40B4-BE49-F238E27FC236}">
                <a16:creationId xmlns:a16="http://schemas.microsoft.com/office/drawing/2014/main" id="{985B7DAC-727D-2833-A558-77FDFF0BD51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2D6E0C5-1239-B507-EBB1-C7683B836165}"/>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303309445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34E71-D30A-F013-AC14-FED7799B4A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093A3D-A2C0-2CB2-5E7D-046FDC2FA8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C7A2D34-EDD6-59CD-0778-B6122F1898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786156-0BFF-2E21-D6F6-C93B9905924D}"/>
              </a:ext>
            </a:extLst>
          </p:cNvPr>
          <p:cNvSpPr>
            <a:spLocks noGrp="1"/>
          </p:cNvSpPr>
          <p:nvPr>
            <p:ph type="dt" sz="half" idx="10"/>
          </p:nvPr>
        </p:nvSpPr>
        <p:spPr/>
        <p:txBody>
          <a:bodyPr/>
          <a:lstStyle/>
          <a:p>
            <a:fld id="{FC367F6E-57C7-4BB1-A5D6-F531A9E14146}" type="datetime4">
              <a:rPr lang="en-US" smtClean="0"/>
              <a:t>April 17, 2024</a:t>
            </a:fld>
            <a:endParaRPr lang="en-US" dirty="0"/>
          </a:p>
        </p:txBody>
      </p:sp>
      <p:sp>
        <p:nvSpPr>
          <p:cNvPr id="6" name="Footer Placeholder 5">
            <a:extLst>
              <a:ext uri="{FF2B5EF4-FFF2-40B4-BE49-F238E27FC236}">
                <a16:creationId xmlns:a16="http://schemas.microsoft.com/office/drawing/2014/main" id="{F96E6141-BA58-1A01-989E-D587C5B96AC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CC4E6EB-1B72-FD66-3B76-07ED389F250A}"/>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236398974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6A9B4-6F81-5905-A9FB-DF65710B21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90D8B60-26EA-297A-4EFE-BC6B02293F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FF6D4B9-895E-80DF-D452-624125A8D9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DEDCF9-B481-3D77-9189-0BF771B2BA97}"/>
              </a:ext>
            </a:extLst>
          </p:cNvPr>
          <p:cNvSpPr>
            <a:spLocks noGrp="1"/>
          </p:cNvSpPr>
          <p:nvPr>
            <p:ph type="dt" sz="half" idx="10"/>
          </p:nvPr>
        </p:nvSpPr>
        <p:spPr/>
        <p:txBody>
          <a:bodyPr/>
          <a:lstStyle/>
          <a:p>
            <a:fld id="{75A86B67-51DD-4F09-A631-4D4A096D8587}" type="datetime4">
              <a:rPr lang="en-US" smtClean="0"/>
              <a:t>April 17, 2024</a:t>
            </a:fld>
            <a:endParaRPr lang="en-US" dirty="0"/>
          </a:p>
        </p:txBody>
      </p:sp>
      <p:sp>
        <p:nvSpPr>
          <p:cNvPr id="6" name="Footer Placeholder 5">
            <a:extLst>
              <a:ext uri="{FF2B5EF4-FFF2-40B4-BE49-F238E27FC236}">
                <a16:creationId xmlns:a16="http://schemas.microsoft.com/office/drawing/2014/main" id="{8DB5FACA-FFA6-C4F2-6750-8A942B584F0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0D43622-DDD4-0AAF-5C35-AC783BC049C9}"/>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208738396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EE8E7-3244-3183-E1DD-9DFE1E3609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096D4C-5C2F-5242-B1E8-70A66E7B0B9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6EF220-9B02-26CC-74CC-111EF836E191}"/>
              </a:ext>
            </a:extLst>
          </p:cNvPr>
          <p:cNvSpPr>
            <a:spLocks noGrp="1"/>
          </p:cNvSpPr>
          <p:nvPr>
            <p:ph type="dt" sz="half" idx="10"/>
          </p:nvPr>
        </p:nvSpPr>
        <p:spPr/>
        <p:txBody>
          <a:bodyPr/>
          <a:lstStyle/>
          <a:p>
            <a:fld id="{C58CD96C-520A-4CF4-8EC5-84E41BC04CE0}" type="datetime4">
              <a:rPr lang="en-US" smtClean="0"/>
              <a:t>April 17, 2024</a:t>
            </a:fld>
            <a:endParaRPr lang="en-US" dirty="0"/>
          </a:p>
        </p:txBody>
      </p:sp>
      <p:sp>
        <p:nvSpPr>
          <p:cNvPr id="5" name="Footer Placeholder 4">
            <a:extLst>
              <a:ext uri="{FF2B5EF4-FFF2-40B4-BE49-F238E27FC236}">
                <a16:creationId xmlns:a16="http://schemas.microsoft.com/office/drawing/2014/main" id="{0707D5D6-C11E-6CEB-86F7-1BD07A41AB4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339D6A-5968-2E69-D63D-C21A595A3567}"/>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272106708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3FD255-C11C-07F4-CC50-7BFCDF0C66A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5D4CD45-C9D5-9C50-C080-84BE3909BAF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35615C-9296-E7E7-8770-7D9CF48DAD4B}"/>
              </a:ext>
            </a:extLst>
          </p:cNvPr>
          <p:cNvSpPr>
            <a:spLocks noGrp="1"/>
          </p:cNvSpPr>
          <p:nvPr>
            <p:ph type="dt" sz="half" idx="10"/>
          </p:nvPr>
        </p:nvSpPr>
        <p:spPr/>
        <p:txBody>
          <a:bodyPr/>
          <a:lstStyle/>
          <a:p>
            <a:fld id="{1CAFBC4A-D794-4BC0-9F1A-E34693774B47}" type="datetime4">
              <a:rPr lang="en-US" smtClean="0"/>
              <a:t>April 17, 2024</a:t>
            </a:fld>
            <a:endParaRPr lang="en-US" dirty="0"/>
          </a:p>
        </p:txBody>
      </p:sp>
      <p:sp>
        <p:nvSpPr>
          <p:cNvPr id="5" name="Footer Placeholder 4">
            <a:extLst>
              <a:ext uri="{FF2B5EF4-FFF2-40B4-BE49-F238E27FC236}">
                <a16:creationId xmlns:a16="http://schemas.microsoft.com/office/drawing/2014/main" id="{EFA8EE78-2BEB-3BAB-45FD-4D76E02E298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1DD0074-F182-4C3C-11C7-0C69393AB8CD}"/>
              </a:ext>
            </a:extLst>
          </p:cNvPr>
          <p:cNvSpPr>
            <a:spLocks noGrp="1"/>
          </p:cNvSpPr>
          <p:nvPr>
            <p:ph type="sldNum" sz="quarter" idx="12"/>
          </p:nvPr>
        </p:nvSpPr>
        <p:spPr/>
        <p:txBody>
          <a:bodyPr/>
          <a:lstStyle/>
          <a:p>
            <a:fld id="{E5FFFD66-AB35-4F23-B153-FA4E110AC98D}" type="slidenum">
              <a:rPr lang="en-US" smtClean="0"/>
              <a:t>‹#›</a:t>
            </a:fld>
            <a:endParaRPr lang="en-US" dirty="0"/>
          </a:p>
        </p:txBody>
      </p:sp>
    </p:spTree>
    <p:extLst>
      <p:ext uri="{BB962C8B-B14F-4D97-AF65-F5344CB8AC3E}">
        <p14:creationId xmlns:p14="http://schemas.microsoft.com/office/powerpoint/2010/main" val="1690998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lide 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716606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image" Target="../media/image2.svg"/><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84.xml"/><Relationship Id="rId3" Type="http://schemas.openxmlformats.org/officeDocument/2006/relationships/slideLayout" Target="../slideLayouts/slideLayout79.xml"/><Relationship Id="rId7" Type="http://schemas.openxmlformats.org/officeDocument/2006/relationships/slideLayout" Target="../slideLayouts/slideLayout83.xml"/><Relationship Id="rId12" Type="http://schemas.openxmlformats.org/officeDocument/2006/relationships/theme" Target="../theme/theme2.xml"/><Relationship Id="rId2" Type="http://schemas.openxmlformats.org/officeDocument/2006/relationships/slideLayout" Target="../slideLayouts/slideLayout78.xml"/><Relationship Id="rId1" Type="http://schemas.openxmlformats.org/officeDocument/2006/relationships/slideLayout" Target="../slideLayouts/slideLayout77.xml"/><Relationship Id="rId6" Type="http://schemas.openxmlformats.org/officeDocument/2006/relationships/slideLayout" Target="../slideLayouts/slideLayout82.xml"/><Relationship Id="rId11" Type="http://schemas.openxmlformats.org/officeDocument/2006/relationships/slideLayout" Target="../slideLayouts/slideLayout87.xml"/><Relationship Id="rId5" Type="http://schemas.openxmlformats.org/officeDocument/2006/relationships/slideLayout" Target="../slideLayouts/slideLayout81.xml"/><Relationship Id="rId10" Type="http://schemas.openxmlformats.org/officeDocument/2006/relationships/slideLayout" Target="../slideLayouts/slideLayout86.xml"/><Relationship Id="rId4" Type="http://schemas.openxmlformats.org/officeDocument/2006/relationships/slideLayout" Target="../slideLayouts/slideLayout80.xml"/><Relationship Id="rId9" Type="http://schemas.openxmlformats.org/officeDocument/2006/relationships/slideLayout" Target="../slideLayouts/slideLayout8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78">
            <a:extLst>
              <a:ext uri="{96DAC541-7B7A-43D3-8B79-37D633B846F1}">
                <asvg:svgBlip xmlns:asvg="http://schemas.microsoft.com/office/drawing/2016/SVG/main" r:embed="rId79"/>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916980098"/>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 id="2147483730" r:id="rId18"/>
    <p:sldLayoutId id="2147483731" r:id="rId19"/>
    <p:sldLayoutId id="2147483732" r:id="rId20"/>
    <p:sldLayoutId id="2147483733" r:id="rId21"/>
    <p:sldLayoutId id="2147483734" r:id="rId22"/>
    <p:sldLayoutId id="2147483735" r:id="rId23"/>
    <p:sldLayoutId id="2147483736" r:id="rId24"/>
    <p:sldLayoutId id="2147483737" r:id="rId25"/>
    <p:sldLayoutId id="2147483738" r:id="rId26"/>
    <p:sldLayoutId id="2147483739" r:id="rId27"/>
    <p:sldLayoutId id="2147483740" r:id="rId28"/>
    <p:sldLayoutId id="2147483741" r:id="rId29"/>
    <p:sldLayoutId id="2147483742" r:id="rId30"/>
    <p:sldLayoutId id="2147483743" r:id="rId31"/>
    <p:sldLayoutId id="2147483744" r:id="rId32"/>
    <p:sldLayoutId id="2147483745" r:id="rId33"/>
    <p:sldLayoutId id="2147483746" r:id="rId34"/>
    <p:sldLayoutId id="2147483747" r:id="rId35"/>
    <p:sldLayoutId id="2147483748" r:id="rId36"/>
    <p:sldLayoutId id="2147483749" r:id="rId37"/>
    <p:sldLayoutId id="2147483750" r:id="rId38"/>
    <p:sldLayoutId id="2147483751" r:id="rId39"/>
    <p:sldLayoutId id="2147483752" r:id="rId40"/>
    <p:sldLayoutId id="2147483753" r:id="rId41"/>
    <p:sldLayoutId id="2147483754" r:id="rId42"/>
    <p:sldLayoutId id="2147483755" r:id="rId43"/>
    <p:sldLayoutId id="2147483756" r:id="rId44"/>
    <p:sldLayoutId id="2147483757" r:id="rId45"/>
    <p:sldLayoutId id="2147483758" r:id="rId46"/>
    <p:sldLayoutId id="2147483759" r:id="rId47"/>
    <p:sldLayoutId id="2147483760" r:id="rId48"/>
    <p:sldLayoutId id="2147483761" r:id="rId49"/>
    <p:sldLayoutId id="2147483762" r:id="rId50"/>
    <p:sldLayoutId id="2147483763" r:id="rId51"/>
    <p:sldLayoutId id="2147483764" r:id="rId52"/>
    <p:sldLayoutId id="2147483765" r:id="rId53"/>
    <p:sldLayoutId id="2147483766" r:id="rId54"/>
    <p:sldLayoutId id="2147483767" r:id="rId55"/>
    <p:sldLayoutId id="2147483768" r:id="rId56"/>
    <p:sldLayoutId id="2147483769" r:id="rId57"/>
    <p:sldLayoutId id="2147483770" r:id="rId58"/>
    <p:sldLayoutId id="2147483771" r:id="rId59"/>
    <p:sldLayoutId id="2147483772" r:id="rId60"/>
    <p:sldLayoutId id="2147483773" r:id="rId61"/>
    <p:sldLayoutId id="2147483774" r:id="rId62"/>
    <p:sldLayoutId id="2147483775" r:id="rId63"/>
    <p:sldLayoutId id="2147483776" r:id="rId64"/>
    <p:sldLayoutId id="2147483777" r:id="rId65"/>
    <p:sldLayoutId id="2147483778" r:id="rId66"/>
    <p:sldLayoutId id="2147483779" r:id="rId67"/>
    <p:sldLayoutId id="2147483780" r:id="rId68"/>
    <p:sldLayoutId id="2147483781" r:id="rId69"/>
    <p:sldLayoutId id="2147483782" r:id="rId70"/>
    <p:sldLayoutId id="2147483783" r:id="rId71"/>
    <p:sldLayoutId id="2147483784" r:id="rId72"/>
    <p:sldLayoutId id="2147483785" r:id="rId73"/>
    <p:sldLayoutId id="2147483709" r:id="rId74"/>
    <p:sldLayoutId id="2147483710" r:id="rId75"/>
    <p:sldLayoutId id="2147483711" r:id="rId76"/>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2"/>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0">
          <p15:clr>
            <a:srgbClr val="C35EA4"/>
          </p15:clr>
        </p15:guide>
        <p15:guide id="17" pos="7320">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92">
          <p15:clr>
            <a:srgbClr val="A4A3A4"/>
          </p15:clr>
        </p15:guide>
        <p15:guide id="29" orient="horz" pos="4135">
          <p15:clr>
            <a:srgbClr val="A4A3A4"/>
          </p15:clr>
        </p15:guide>
        <p15:guide id="30" pos="7488">
          <p15:clr>
            <a:srgbClr val="A4A3A4"/>
          </p15:clr>
        </p15:guide>
        <p15:guide id="31" orient="horz" pos="40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1A65AB-915A-8D9B-E1BB-BF60C19904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1C59FBC-37D6-8B8C-1AB3-FAB92857B8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E29D90-DA67-7854-1E10-6E7AEE834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B0222D8-19C3-41FC-B1C5-2EACDBF2ED57}" type="datetime4">
              <a:rPr lang="en-US" smtClean="0"/>
              <a:t>April 17, 2024</a:t>
            </a:fld>
            <a:endParaRPr lang="en-US" dirty="0"/>
          </a:p>
        </p:txBody>
      </p:sp>
      <p:sp>
        <p:nvSpPr>
          <p:cNvPr id="5" name="Footer Placeholder 4">
            <a:extLst>
              <a:ext uri="{FF2B5EF4-FFF2-40B4-BE49-F238E27FC236}">
                <a16:creationId xmlns:a16="http://schemas.microsoft.com/office/drawing/2014/main" id="{5ED528FE-57F2-2510-6535-580ACA8CCB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C1FBF0AF-E927-2842-2B1C-636ED076E2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5FFFD66-AB35-4F23-B153-FA4E110AC98D}" type="slidenum">
              <a:rPr lang="en-US" smtClean="0"/>
              <a:t>‹#›</a:t>
            </a:fld>
            <a:endParaRPr lang="en-US" dirty="0"/>
          </a:p>
        </p:txBody>
      </p:sp>
    </p:spTree>
    <p:extLst>
      <p:ext uri="{BB962C8B-B14F-4D97-AF65-F5344CB8AC3E}">
        <p14:creationId xmlns:p14="http://schemas.microsoft.com/office/powerpoint/2010/main" val="2786468703"/>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3.xml"/></Relationships>
</file>

<file path=ppt/slides/_rels/slide12.xml.rels><?xml version="1.0" encoding="UTF-8" standalone="yes"?>
<Relationships xmlns="http://schemas.openxmlformats.org/package/2006/relationships"><Relationship Id="rId3" Type="http://schemas.openxmlformats.org/officeDocument/2006/relationships/image" Target="../media/image53.gif"/><Relationship Id="rId2" Type="http://schemas.openxmlformats.org/officeDocument/2006/relationships/notesSlide" Target="../notesSlides/notesSlide12.xml"/><Relationship Id="rId1" Type="http://schemas.openxmlformats.org/officeDocument/2006/relationships/slideLayout" Target="../slideLayouts/slideLayout7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3.xml"/></Relationships>
</file>

<file path=ppt/slides/_rels/slide2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1.xml"/><Relationship Id="rId1" Type="http://schemas.openxmlformats.org/officeDocument/2006/relationships/slideLayout" Target="../slideLayouts/slideLayout7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3.xml"/></Relationships>
</file>

<file path=ppt/slides/_rels/slide24.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4.xml"/><Relationship Id="rId1" Type="http://schemas.openxmlformats.org/officeDocument/2006/relationships/slideLayout" Target="../slideLayouts/slideLayout7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3.xml"/></Relationships>
</file>

<file path=ppt/slides/_rels/slide2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7.xml"/><Relationship Id="rId1" Type="http://schemas.openxmlformats.org/officeDocument/2006/relationships/slideLayout" Target="../slideLayouts/slideLayout7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1.xml"/></Relationships>
</file>

<file path=ppt/slides/_rels/slide3.xml.rels><?xml version="1.0" encoding="UTF-8" standalone="yes"?>
<Relationships xmlns="http://schemas.openxmlformats.org/package/2006/relationships"><Relationship Id="rId8" Type="http://schemas.openxmlformats.org/officeDocument/2006/relationships/image" Target="../media/image52.png"/><Relationship Id="rId13" Type="http://schemas.openxmlformats.org/officeDocument/2006/relationships/slide" Target="slide29.xml"/><Relationship Id="rId3" Type="http://schemas.openxmlformats.org/officeDocument/2006/relationships/image" Target="../media/image47.png"/><Relationship Id="rId7" Type="http://schemas.openxmlformats.org/officeDocument/2006/relationships/image" Target="../media/image51.png"/><Relationship Id="rId12" Type="http://schemas.openxmlformats.org/officeDocument/2006/relationships/slide" Target="slide19.xml"/><Relationship Id="rId2" Type="http://schemas.openxmlformats.org/officeDocument/2006/relationships/notesSlide" Target="../notesSlides/notesSlide3.xml"/><Relationship Id="rId1" Type="http://schemas.openxmlformats.org/officeDocument/2006/relationships/slideLayout" Target="../slideLayouts/slideLayout73.xml"/><Relationship Id="rId6" Type="http://schemas.openxmlformats.org/officeDocument/2006/relationships/image" Target="../media/image50.png"/><Relationship Id="rId11" Type="http://schemas.openxmlformats.org/officeDocument/2006/relationships/slide" Target="slide14.xml"/><Relationship Id="rId5" Type="http://schemas.openxmlformats.org/officeDocument/2006/relationships/image" Target="../media/image49.png"/><Relationship Id="rId10" Type="http://schemas.openxmlformats.org/officeDocument/2006/relationships/slide" Target="slide9.xml"/><Relationship Id="rId4" Type="http://schemas.openxmlformats.org/officeDocument/2006/relationships/image" Target="../media/image48.png"/><Relationship Id="rId9" Type="http://schemas.openxmlformats.org/officeDocument/2006/relationships/slide" Target="slide4.xml"/><Relationship Id="rId14" Type="http://schemas.openxmlformats.org/officeDocument/2006/relationships/slide" Target="slide41.xml"/></Relationships>
</file>

<file path=ppt/slides/_rels/slide3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0.xml"/><Relationship Id="rId1" Type="http://schemas.openxmlformats.org/officeDocument/2006/relationships/slideLayout" Target="../slideLayouts/slideLayout7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3.xml"/></Relationships>
</file>

<file path=ppt/slides/_rels/slide3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73.xml"/></Relationships>
</file>

<file path=ppt/slides/_rels/slide3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3.xml"/><Relationship Id="rId1" Type="http://schemas.openxmlformats.org/officeDocument/2006/relationships/slideLayout" Target="../slideLayouts/slideLayout73.xml"/></Relationships>
</file>

<file path=ppt/slides/_rels/slide3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4.xml"/><Relationship Id="rId1" Type="http://schemas.openxmlformats.org/officeDocument/2006/relationships/slideLayout" Target="../slideLayouts/slideLayout73.xml"/></Relationships>
</file>

<file path=ppt/slides/_rels/slide3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5.xml"/><Relationship Id="rId1" Type="http://schemas.openxmlformats.org/officeDocument/2006/relationships/slideLayout" Target="../slideLayouts/slideLayout73.xml"/></Relationships>
</file>

<file path=ppt/slides/_rels/slide3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6.xml"/><Relationship Id="rId1" Type="http://schemas.openxmlformats.org/officeDocument/2006/relationships/slideLayout" Target="../slideLayouts/slideLayout73.xml"/><Relationship Id="rId4" Type="http://schemas.openxmlformats.org/officeDocument/2006/relationships/image" Target="../media/image63.png"/></Relationships>
</file>

<file path=ppt/slides/_rels/slide3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7.xml"/><Relationship Id="rId1" Type="http://schemas.openxmlformats.org/officeDocument/2006/relationships/slideLayout" Target="../slideLayouts/slideLayout73.xml"/></Relationships>
</file>

<file path=ppt/slides/_rels/slide3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8.xml"/><Relationship Id="rId1" Type="http://schemas.openxmlformats.org/officeDocument/2006/relationships/slideLayout" Target="../slideLayouts/slideLayout73.xml"/><Relationship Id="rId4" Type="http://schemas.openxmlformats.org/officeDocument/2006/relationships/image" Target="../media/image66.png"/></Relationships>
</file>

<file path=ppt/slides/_rels/slide3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9.xml"/><Relationship Id="rId1" Type="http://schemas.openxmlformats.org/officeDocument/2006/relationships/slideLayout" Target="../slideLayouts/slideLayout7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3.xml"/></Relationships>
</file>

<file path=ppt/slides/_rels/slide43.xml.rels><?xml version="1.0" encoding="UTF-8" standalone="yes"?>
<Relationships xmlns="http://schemas.openxmlformats.org/package/2006/relationships"><Relationship Id="rId3" Type="http://schemas.openxmlformats.org/officeDocument/2006/relationships/hyperlink" Target="https://www.rfc-editor.org/rfc/rfc7348.txt" TargetMode="External"/><Relationship Id="rId2" Type="http://schemas.openxmlformats.org/officeDocument/2006/relationships/notesSlide" Target="../notesSlides/notesSlide43.xml"/><Relationship Id="rId1" Type="http://schemas.openxmlformats.org/officeDocument/2006/relationships/slideLayout" Target="../slideLayouts/slideLayout73.xml"/><Relationship Id="rId6" Type="http://schemas.openxmlformats.org/officeDocument/2006/relationships/hyperlink" Target="https://learn.microsoft.com/windows-server/networking/sdn/technologies/hyper-v-network-virtualization/hyperv-network-virtualization-technical-details-windows-server?source=docs#generic-routing-encapsulation-nvgre" TargetMode="External"/><Relationship Id="rId5" Type="http://schemas.openxmlformats.org/officeDocument/2006/relationships/hyperlink" Target="https://learn.microsoft.com/en-us/windows-hardware/drivers/network/network-virtualization-using-generic-routing-encapsulation--nvgre--task-offload" TargetMode="External"/><Relationship Id="rId4" Type="http://schemas.openxmlformats.org/officeDocument/2006/relationships/hyperlink" Target="https://learn.microsoft.com/en-us/windows-server/networking/sdn/technologies/hyper-v-network-virtualization/hyperv-network-virtualization-technical-details-windows-server"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2478280"/>
            <a:ext cx="11018520" cy="1093862"/>
          </a:xfrm>
        </p:spPr>
        <p:txBody>
          <a:bodyPr vert="horz" wrap="square" lIns="91440" tIns="45720" rIns="91440" bIns="45720" rtlCol="0" anchor="t" anchorCtr="0">
            <a:normAutofit/>
          </a:bodyPr>
          <a:lstStyle/>
          <a:p>
            <a:pPr>
              <a:lnSpc>
                <a:spcPct val="90000"/>
              </a:lnSpc>
            </a:pPr>
            <a:r>
              <a:rPr lang="en-US" sz="3300" spc="600" dirty="0"/>
              <a:t>Software Defined Networking (SDN) training</a:t>
            </a:r>
          </a:p>
        </p:txBody>
      </p:sp>
      <p:sp>
        <p:nvSpPr>
          <p:cNvPr id="3" name="Text Placeholder 2"/>
          <p:cNvSpPr>
            <a:spLocks noGrp="1"/>
          </p:cNvSpPr>
          <p:nvPr>
            <p:ph type="body" sz="quarter" idx="17"/>
          </p:nvPr>
        </p:nvSpPr>
        <p:spPr>
          <a:xfrm>
            <a:off x="588263" y="3747333"/>
            <a:ext cx="7316597" cy="739209"/>
          </a:xfrm>
        </p:spPr>
        <p:txBody>
          <a:bodyPr vert="horz" wrap="square" lIns="91440" tIns="45720" rIns="91440" bIns="45720" rtlCol="0" anchor="t">
            <a:normAutofit fontScale="92500"/>
          </a:bodyPr>
          <a:lstStyle/>
          <a:p>
            <a:pPr>
              <a:lnSpc>
                <a:spcPct val="90000"/>
              </a:lnSpc>
              <a:spcAft>
                <a:spcPts val="600"/>
              </a:spcAft>
            </a:pPr>
            <a:r>
              <a:rPr lang="en-US" sz="3000" dirty="0"/>
              <a:t>Module 2: </a:t>
            </a:r>
            <a:r>
              <a:rPr lang="en-US" sz="3000"/>
              <a:t>Hyper-V Network Virtualization</a:t>
            </a:r>
            <a:endParaRPr lang="en-US" sz="3000" dirty="0"/>
          </a:p>
        </p:txBody>
      </p:sp>
    </p:spTree>
    <p:extLst>
      <p:ext uri="{BB962C8B-B14F-4D97-AF65-F5344CB8AC3E}">
        <p14:creationId xmlns:p14="http://schemas.microsoft.com/office/powerpoint/2010/main" val="90177723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Virtual networks</a:t>
            </a:r>
          </a:p>
        </p:txBody>
      </p:sp>
      <p:sp>
        <p:nvSpPr>
          <p:cNvPr id="5" name="Text Placeholder 4"/>
          <p:cNvSpPr>
            <a:spLocks noGrp="1"/>
          </p:cNvSpPr>
          <p:nvPr>
            <p:ph idx="1"/>
          </p:nvPr>
        </p:nvSpPr>
        <p:spPr>
          <a:xfrm>
            <a:off x="584200" y="1435503"/>
            <a:ext cx="11018520" cy="4580736"/>
          </a:xfrm>
        </p:spPr>
        <p:txBody>
          <a:bodyPr>
            <a:normAutofit fontScale="92500" lnSpcReduction="10000"/>
          </a:bodyPr>
          <a:lstStyle/>
          <a:p>
            <a:r>
              <a:rPr lang="en-US" sz="2400" dirty="0"/>
              <a:t>A virtual network forms an isolation boundary where the VMs within a virtual network can only communicate with each other.</a:t>
            </a:r>
          </a:p>
          <a:p>
            <a:endParaRPr lang="en-US" sz="2400" dirty="0"/>
          </a:p>
          <a:p>
            <a:r>
              <a:rPr lang="en-US" sz="2400" dirty="0"/>
              <a:t>Each virtual network consists of one or more virtual subnets.</a:t>
            </a:r>
          </a:p>
          <a:p>
            <a:endParaRPr lang="en-US" sz="2400" dirty="0"/>
          </a:p>
          <a:p>
            <a:r>
              <a:rPr lang="en-US" sz="2400" dirty="0"/>
              <a:t>Isolation is enforced by either Network Virtualization Using Generic Routing Encapsulation (NVGRE) or Virtual Extensible LAN (VXLAN) encapsulation to create overlay networks allowing overlapping of IP subnets between tenants.</a:t>
            </a:r>
          </a:p>
          <a:p>
            <a:endParaRPr lang="en-US" sz="2400" dirty="0"/>
          </a:p>
          <a:p>
            <a:r>
              <a:rPr lang="en-US" sz="2400" dirty="0"/>
              <a:t>Each virtual network has a unique Routing Domain ID (RDID) on the host.</a:t>
            </a:r>
          </a:p>
          <a:p>
            <a:endParaRPr lang="en-US" sz="2400" dirty="0"/>
          </a:p>
          <a:p>
            <a:r>
              <a:rPr lang="en-US" sz="2400" dirty="0"/>
              <a:t>The physical network on which each tenant's encapsulated traffic is tunneled is represented by a logical network called the provider logical network.</a:t>
            </a:r>
            <a:endParaRPr lang="en-US" dirty="0"/>
          </a:p>
        </p:txBody>
      </p:sp>
    </p:spTree>
    <p:extLst>
      <p:ext uri="{BB962C8B-B14F-4D97-AF65-F5344CB8AC3E}">
        <p14:creationId xmlns:p14="http://schemas.microsoft.com/office/powerpoint/2010/main" val="3818105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Virtual subnets</a:t>
            </a:r>
          </a:p>
        </p:txBody>
      </p:sp>
      <p:sp>
        <p:nvSpPr>
          <p:cNvPr id="5" name="Text Placeholder 4"/>
          <p:cNvSpPr>
            <a:spLocks noGrp="1"/>
          </p:cNvSpPr>
          <p:nvPr>
            <p:ph idx="1"/>
          </p:nvPr>
        </p:nvSpPr>
        <p:spPr>
          <a:xfrm>
            <a:off x="584200" y="1435503"/>
            <a:ext cx="11018520" cy="4580736"/>
          </a:xfrm>
        </p:spPr>
        <p:txBody>
          <a:bodyPr>
            <a:normAutofit lnSpcReduction="10000"/>
          </a:bodyPr>
          <a:lstStyle/>
          <a:p>
            <a:r>
              <a:rPr lang="en-US" sz="2400" dirty="0"/>
              <a:t>A virtual subnet implements the Layer 3 IP subnet semantics for VMs in the same virtual subnet.</a:t>
            </a:r>
          </a:p>
          <a:p>
            <a:pPr marL="0" indent="0">
              <a:buNone/>
            </a:pPr>
            <a:endParaRPr lang="en-US" sz="2400" dirty="0"/>
          </a:p>
          <a:p>
            <a:r>
              <a:rPr lang="en-US" sz="2400" dirty="0"/>
              <a:t>Forms a broadcast domain similar to  a VLAN.</a:t>
            </a:r>
          </a:p>
          <a:p>
            <a:pPr marL="0" indent="0">
              <a:buNone/>
            </a:pPr>
            <a:endParaRPr lang="en-US" sz="2400" dirty="0"/>
          </a:p>
          <a:p>
            <a:r>
              <a:rPr lang="en-US" sz="2400" dirty="0"/>
              <a:t>Isolation enforced by:</a:t>
            </a:r>
          </a:p>
          <a:p>
            <a:pPr lvl="1"/>
            <a:r>
              <a:rPr lang="en-US" dirty="0"/>
              <a:t>NVGRE Tenant Network ID (TNI)</a:t>
            </a:r>
          </a:p>
          <a:p>
            <a:pPr lvl="1"/>
            <a:r>
              <a:rPr lang="en-US" dirty="0"/>
              <a:t>VXLAN Network Identifier (VNI)</a:t>
            </a:r>
          </a:p>
          <a:p>
            <a:pPr marL="228600" lvl="1" indent="0">
              <a:buNone/>
            </a:pPr>
            <a:endParaRPr lang="en-US" sz="1600" dirty="0"/>
          </a:p>
          <a:p>
            <a:r>
              <a:rPr lang="en-US" sz="2400" dirty="0"/>
              <a:t>Each virtual subnet belongs to a single virtual network (RDID) and is assigned a unique Virtual Subnet ID (VSID) using either a TNI or VNI key in the encapsulated packet header.</a:t>
            </a:r>
            <a:endParaRPr lang="en-US" dirty="0"/>
          </a:p>
        </p:txBody>
      </p:sp>
    </p:spTree>
    <p:extLst>
      <p:ext uri="{BB962C8B-B14F-4D97-AF65-F5344CB8AC3E}">
        <p14:creationId xmlns:p14="http://schemas.microsoft.com/office/powerpoint/2010/main" val="1412453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Virtual subnets</a:t>
            </a:r>
          </a:p>
        </p:txBody>
      </p:sp>
      <p:sp>
        <p:nvSpPr>
          <p:cNvPr id="5" name="Text Placeholder 4"/>
          <p:cNvSpPr>
            <a:spLocks noGrp="1"/>
          </p:cNvSpPr>
          <p:nvPr>
            <p:ph idx="1"/>
          </p:nvPr>
        </p:nvSpPr>
        <p:spPr>
          <a:xfrm>
            <a:off x="584200" y="1295400"/>
            <a:ext cx="11018520" cy="5435609"/>
          </a:xfrm>
        </p:spPr>
        <p:txBody>
          <a:bodyPr>
            <a:normAutofit/>
          </a:bodyPr>
          <a:lstStyle/>
          <a:p>
            <a:r>
              <a:rPr lang="en-US" sz="2400" dirty="0"/>
              <a:t>Each tenant can have their own network topology.</a:t>
            </a:r>
          </a:p>
          <a:p>
            <a:pPr marL="0" indent="0">
              <a:buNone/>
            </a:pPr>
            <a:endParaRPr lang="en-US" sz="2400" dirty="0"/>
          </a:p>
          <a:p>
            <a:r>
              <a:rPr lang="en-US" sz="2400" dirty="0"/>
              <a:t>Isolation boundary is the virtual network that prevents communication with other virtual networks.</a:t>
            </a:r>
          </a:p>
        </p:txBody>
      </p:sp>
      <p:pic>
        <p:nvPicPr>
          <p:cNvPr id="2" name="Picture 2" descr="Customer networks and virtual subnets">
            <a:extLst>
              <a:ext uri="{FF2B5EF4-FFF2-40B4-BE49-F238E27FC236}">
                <a16:creationId xmlns:a16="http://schemas.microsoft.com/office/drawing/2014/main" id="{1C080EA2-B3BA-E00B-8AB7-CA3C4C1D68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9087" y="3065132"/>
            <a:ext cx="8828314" cy="3665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54648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p:nvPr>
        </p:nvSpPr>
        <p:spPr/>
        <p:txBody>
          <a:bodyPr/>
          <a:lstStyle/>
          <a:p>
            <a:r>
              <a:rPr lang="en-US" dirty="0">
                <a:cs typeface="Segoe UI"/>
              </a:rPr>
              <a:t>Knowledge check – Virtual networks and subnets</a:t>
            </a:r>
            <a:endParaRPr lang="en-US" dirty="0"/>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1"/>
          </p:nvPr>
        </p:nvSpPr>
        <p:spPr>
          <a:xfrm>
            <a:off x="584200" y="1435503"/>
            <a:ext cx="11018520" cy="3028521"/>
          </a:xfrm>
        </p:spPr>
        <p:txBody>
          <a:bodyPr vert="horz" wrap="square" lIns="0" tIns="0" rIns="0" bIns="0" rtlCol="0" anchor="t">
            <a:spAutoFit/>
          </a:bodyPr>
          <a:lstStyle/>
          <a:p>
            <a:pPr marL="514350" indent="-514350">
              <a:buAutoNum type="arabicPeriod"/>
            </a:pPr>
            <a:r>
              <a:rPr lang="en-US" sz="2400" dirty="0">
                <a:cs typeface="Segoe UI"/>
              </a:rPr>
              <a:t>How is isolation achieved between virtual networks?​</a:t>
            </a:r>
          </a:p>
          <a:p>
            <a:pPr marL="514350" indent="-514350">
              <a:buAutoNum type="arabicPeriod"/>
            </a:pPr>
            <a:endParaRPr lang="en-US" sz="2400" dirty="0">
              <a:cs typeface="Segoe UI"/>
            </a:endParaRPr>
          </a:p>
          <a:p>
            <a:pPr marL="514350" indent="-514350">
              <a:buAutoNum type="arabicPeriod"/>
            </a:pPr>
            <a:r>
              <a:rPr lang="en-US" sz="2400" dirty="0">
                <a:cs typeface="Segoe UI"/>
              </a:rPr>
              <a:t>Can subnets within the same virtual network communicate with each other?​</a:t>
            </a:r>
          </a:p>
          <a:p>
            <a:pPr marL="514350" indent="-514350">
              <a:buAutoNum type="arabicPeriod"/>
            </a:pPr>
            <a:endParaRPr lang="en-US" sz="2400" dirty="0">
              <a:cs typeface="Segoe UI"/>
            </a:endParaRPr>
          </a:p>
          <a:p>
            <a:pPr marL="514350" indent="-514350">
              <a:buAutoNum type="arabicPeriod"/>
            </a:pPr>
            <a:r>
              <a:rPr lang="en-US" sz="2400" dirty="0">
                <a:cs typeface="Segoe UI"/>
              </a:rPr>
              <a:t>Can subnets in different virtual networks communicate with each other?​</a:t>
            </a:r>
          </a:p>
          <a:p>
            <a:pPr marL="514350" indent="-514350">
              <a:buAutoNum type="arabicPeriod"/>
            </a:pPr>
            <a:endParaRPr lang="en-US" sz="2400" dirty="0">
              <a:cs typeface="Segoe UI"/>
            </a:endParaRPr>
          </a:p>
          <a:p>
            <a:pPr marL="514350" indent="-514350">
              <a:buAutoNum type="arabicPeriod"/>
            </a:pPr>
            <a:r>
              <a:rPr lang="en-US" sz="2400" dirty="0">
                <a:cs typeface="Segoe UI"/>
              </a:rPr>
              <a:t>What is the logical network called that the encapsulated traffic traverses?</a:t>
            </a:r>
            <a:endParaRPr lang="en-US" sz="2400" dirty="0"/>
          </a:p>
        </p:txBody>
      </p:sp>
    </p:spTree>
    <p:extLst>
      <p:ext uri="{BB962C8B-B14F-4D97-AF65-F5344CB8AC3E}">
        <p14:creationId xmlns:p14="http://schemas.microsoft.com/office/powerpoint/2010/main" val="7271309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7"/>
          </p:nvPr>
        </p:nvSpPr>
        <p:spPr>
          <a:xfrm>
            <a:off x="588263" y="2676970"/>
            <a:ext cx="11110930" cy="1504060"/>
          </a:xfrm>
        </p:spPr>
        <p:txBody>
          <a:bodyPr vert="horz" wrap="square" lIns="91440" tIns="45720" rIns="91440" bIns="45720" rtlCol="0" anchor="t">
            <a:normAutofit/>
          </a:bodyPr>
          <a:lstStyle/>
          <a:p>
            <a:pPr>
              <a:lnSpc>
                <a:spcPct val="90000"/>
              </a:lnSpc>
              <a:spcAft>
                <a:spcPts val="600"/>
              </a:spcAft>
            </a:pPr>
            <a:r>
              <a:rPr lang="en-US" sz="4000" dirty="0"/>
              <a:t>Explain HNV switching and routing</a:t>
            </a:r>
          </a:p>
        </p:txBody>
      </p:sp>
    </p:spTree>
    <p:extLst>
      <p:ext uri="{BB962C8B-B14F-4D97-AF65-F5344CB8AC3E}">
        <p14:creationId xmlns:p14="http://schemas.microsoft.com/office/powerpoint/2010/main" val="238514515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Switching and routing</a:t>
            </a:r>
          </a:p>
        </p:txBody>
      </p:sp>
      <p:sp>
        <p:nvSpPr>
          <p:cNvPr id="5" name="Text Placeholder 4"/>
          <p:cNvSpPr>
            <a:spLocks noGrp="1"/>
          </p:cNvSpPr>
          <p:nvPr>
            <p:ph idx="1"/>
          </p:nvPr>
        </p:nvSpPr>
        <p:spPr>
          <a:xfrm>
            <a:off x="584200" y="1435502"/>
            <a:ext cx="11018520" cy="4965297"/>
          </a:xfrm>
        </p:spPr>
        <p:txBody>
          <a:bodyPr>
            <a:normAutofit fontScale="92500" lnSpcReduction="20000"/>
          </a:bodyPr>
          <a:lstStyle/>
          <a:p>
            <a:r>
              <a:rPr lang="en-US" sz="2400" dirty="0"/>
              <a:t>HNV functions like a normal physical switch or router.</a:t>
            </a:r>
          </a:p>
          <a:p>
            <a:endParaRPr lang="en-US" sz="2400" dirty="0"/>
          </a:p>
          <a:p>
            <a:r>
              <a:rPr lang="en-US" sz="2400" dirty="0"/>
              <a:t>A VM connecting to another VM in the same Virtual Subnet ID (VSID) needs to know the Customer Address (CA) MAC address of the remote VM.</a:t>
            </a:r>
          </a:p>
          <a:p>
            <a:endParaRPr lang="en-US" sz="2400" dirty="0"/>
          </a:p>
          <a:p>
            <a:r>
              <a:rPr lang="en-US" sz="2400" dirty="0"/>
              <a:t>Utilizes standard Address Resolution Protocol (ARP) entries and discovery methods:</a:t>
            </a:r>
          </a:p>
          <a:p>
            <a:pPr lvl="1"/>
            <a:r>
              <a:rPr lang="en-US" sz="2200" dirty="0"/>
              <a:t>Source VM will check ARP cache for entry for remote VM.</a:t>
            </a:r>
          </a:p>
          <a:p>
            <a:pPr lvl="1"/>
            <a:r>
              <a:rPr lang="en-US" sz="2200" dirty="0"/>
              <a:t>If this doesn’t exist, sends ARP request that will be intercepted by the Hyper-V switch and forwarded to the network controller Host Agent.</a:t>
            </a:r>
          </a:p>
          <a:p>
            <a:pPr lvl="1"/>
            <a:r>
              <a:rPr lang="en-US" sz="2200" dirty="0"/>
              <a:t>Host Agent will look in its local database.</a:t>
            </a:r>
          </a:p>
          <a:p>
            <a:pPr lvl="1"/>
            <a:r>
              <a:rPr lang="en-US" sz="2200" dirty="0"/>
              <a:t>Host Agent will inject an ARP response and send back to the source VM.</a:t>
            </a:r>
          </a:p>
          <a:p>
            <a:endParaRPr lang="en-US" sz="2400" dirty="0"/>
          </a:p>
          <a:p>
            <a:r>
              <a:rPr lang="en-US" sz="2400" dirty="0"/>
              <a:t>Source VM functions as normal to send packet to remote VM, with Hyper-V switch intercepting and applying appropriate VFP rules and policies against the packet to route appropriately within the data plane.</a:t>
            </a:r>
            <a:endParaRPr lang="en-US" dirty="0"/>
          </a:p>
        </p:txBody>
      </p:sp>
    </p:spTree>
    <p:extLst>
      <p:ext uri="{BB962C8B-B14F-4D97-AF65-F5344CB8AC3E}">
        <p14:creationId xmlns:p14="http://schemas.microsoft.com/office/powerpoint/2010/main" val="1500340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Routing between virtual subnets</a:t>
            </a:r>
          </a:p>
        </p:txBody>
      </p:sp>
      <p:sp>
        <p:nvSpPr>
          <p:cNvPr id="5" name="Text Placeholder 4"/>
          <p:cNvSpPr>
            <a:spLocks noGrp="1"/>
          </p:cNvSpPr>
          <p:nvPr>
            <p:ph idx="1"/>
          </p:nvPr>
        </p:nvSpPr>
        <p:spPr>
          <a:xfrm>
            <a:off x="584200" y="1435503"/>
            <a:ext cx="11018520" cy="4580736"/>
          </a:xfrm>
        </p:spPr>
        <p:txBody>
          <a:bodyPr>
            <a:normAutofit fontScale="85000" lnSpcReduction="20000"/>
          </a:bodyPr>
          <a:lstStyle/>
          <a:p>
            <a:r>
              <a:rPr lang="en-US" sz="2400" dirty="0"/>
              <a:t>Default gateway is needed to bridge layer 2 (L2 domains),​ which in typical physical networks is the router.​</a:t>
            </a:r>
          </a:p>
          <a:p>
            <a:endParaRPr lang="en-US" sz="2400" dirty="0"/>
          </a:p>
          <a:p>
            <a:r>
              <a:rPr lang="en-US" sz="2400" dirty="0"/>
              <a:t>HNV uses a built-in router that is part of every host to form a distributed router for a virtual network​.</a:t>
            </a:r>
          </a:p>
          <a:p>
            <a:endParaRPr lang="en-US" sz="2400" dirty="0"/>
          </a:p>
          <a:p>
            <a:r>
              <a:rPr lang="en-US" sz="2400" dirty="0"/>
              <a:t>There is a vNIC on the vSwitch that acts as the default gateway for all traffic going between virtual subnets that are part of the same VSID/VNI network​.</a:t>
            </a:r>
          </a:p>
          <a:p>
            <a:endParaRPr lang="en-US" sz="2400" dirty="0"/>
          </a:p>
          <a:p>
            <a:r>
              <a:rPr lang="en-US" sz="2400" dirty="0"/>
              <a:t>Default gateway defaults to the lowest IP address in the VSID/VNI and is assigned to the Distributed Router.</a:t>
            </a:r>
          </a:p>
          <a:p>
            <a:endParaRPr lang="en-US" sz="2400" dirty="0"/>
          </a:p>
          <a:p>
            <a:r>
              <a:rPr lang="en-US" sz="2400" dirty="0"/>
              <a:t>Distributed Router can directly route traffic to the appropriate host without an intermediary.</a:t>
            </a:r>
          </a:p>
          <a:p>
            <a:endParaRPr lang="en-US" sz="2400" dirty="0"/>
          </a:p>
          <a:p>
            <a:r>
              <a:rPr lang="en-US" sz="2400" dirty="0"/>
              <a:t>Packet never has to leave the physical host in scenarios where the VMs are located on the same physical host if they are within the same VSID/VNI.</a:t>
            </a:r>
            <a:endParaRPr lang="en-US" dirty="0"/>
          </a:p>
        </p:txBody>
      </p:sp>
    </p:spTree>
    <p:extLst>
      <p:ext uri="{BB962C8B-B14F-4D97-AF65-F5344CB8AC3E}">
        <p14:creationId xmlns:p14="http://schemas.microsoft.com/office/powerpoint/2010/main" val="39578964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Routing outside a virtual network</a:t>
            </a:r>
          </a:p>
        </p:txBody>
      </p:sp>
      <p:sp>
        <p:nvSpPr>
          <p:cNvPr id="5" name="Text Placeholder 4"/>
          <p:cNvSpPr>
            <a:spLocks noGrp="1"/>
          </p:cNvSpPr>
          <p:nvPr>
            <p:ph idx="1"/>
          </p:nvPr>
        </p:nvSpPr>
        <p:spPr>
          <a:xfrm>
            <a:off x="584200" y="1435503"/>
            <a:ext cx="11018520" cy="4580736"/>
          </a:xfrm>
        </p:spPr>
        <p:txBody>
          <a:bodyPr>
            <a:normAutofit fontScale="92500"/>
          </a:bodyPr>
          <a:lstStyle/>
          <a:p>
            <a:r>
              <a:rPr lang="en-US" sz="2400" dirty="0"/>
              <a:t>HNV gateways are required to allow communication between virtual and physical networks​.</a:t>
            </a:r>
          </a:p>
          <a:p>
            <a:endParaRPr lang="en-US" sz="2400" dirty="0"/>
          </a:p>
          <a:p>
            <a:r>
              <a:rPr lang="en-US" sz="2400" dirty="0"/>
              <a:t>Infrastructures requiring an HNV gateway include private cloud and hybrid cloud​.</a:t>
            </a:r>
          </a:p>
          <a:p>
            <a:endParaRPr lang="en-US" sz="2400" dirty="0"/>
          </a:p>
          <a:p>
            <a:r>
              <a:rPr lang="en-US" sz="2400" dirty="0"/>
              <a:t>Required for Layer 3 (L3) routing between internal and external (physical) networks (including NAT) or between different sites or clouds that use an IPSEC VP​N or GRE tunnel.</a:t>
            </a:r>
          </a:p>
          <a:p>
            <a:endParaRPr lang="en-US" sz="2400" dirty="0"/>
          </a:p>
          <a:p>
            <a:r>
              <a:rPr lang="en-US" sz="2400" dirty="0"/>
              <a:t>Gateways can be either Windows Server running Routing and Remote Access Service (RRAS), a Top-of-Rack (TOR) switch acting as a VXLAN gateway, access through a Virtual IP (VIP) advertised by the load balancer, or a Network Virtual Appliance (NVA).</a:t>
            </a:r>
            <a:endParaRPr lang="en-US" dirty="0"/>
          </a:p>
        </p:txBody>
      </p:sp>
    </p:spTree>
    <p:extLst>
      <p:ext uri="{BB962C8B-B14F-4D97-AF65-F5344CB8AC3E}">
        <p14:creationId xmlns:p14="http://schemas.microsoft.com/office/powerpoint/2010/main" val="641031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p:nvPr>
        </p:nvSpPr>
        <p:spPr/>
        <p:txBody>
          <a:bodyPr/>
          <a:lstStyle/>
          <a:p>
            <a:r>
              <a:rPr lang="en-US" dirty="0">
                <a:cs typeface="Segoe UI"/>
              </a:rPr>
              <a:t>Knowledge check – Switching and routing</a:t>
            </a:r>
            <a:endParaRPr lang="en-US" dirty="0"/>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1"/>
          </p:nvPr>
        </p:nvSpPr>
        <p:spPr>
          <a:xfrm>
            <a:off x="584200" y="1435503"/>
            <a:ext cx="11018520" cy="2880789"/>
          </a:xfrm>
        </p:spPr>
        <p:txBody>
          <a:bodyPr vert="horz" wrap="square" lIns="0" tIns="0" rIns="0" bIns="0" rtlCol="0" anchor="t">
            <a:spAutoFit/>
          </a:bodyPr>
          <a:lstStyle/>
          <a:p>
            <a:pPr marL="514350" indent="-514350">
              <a:buAutoNum type="arabicPeriod"/>
            </a:pPr>
            <a:r>
              <a:rPr lang="en-US" sz="2400" dirty="0">
                <a:cs typeface="Segoe UI"/>
              </a:rPr>
              <a:t>How does a VM machine learn L2 routes to another VM in the same subnet?​</a:t>
            </a:r>
          </a:p>
          <a:p>
            <a:pPr marL="514350" indent="-514350">
              <a:buAutoNum type="arabicPeriod"/>
            </a:pPr>
            <a:endParaRPr lang="en-US" sz="2400" dirty="0">
              <a:cs typeface="Segoe UI"/>
            </a:endParaRPr>
          </a:p>
          <a:p>
            <a:pPr marL="514350" indent="-514350">
              <a:buAutoNum type="arabicPeriod"/>
            </a:pPr>
            <a:r>
              <a:rPr lang="en-US" sz="2400" dirty="0">
                <a:cs typeface="Segoe UI"/>
              </a:rPr>
              <a:t>What is the IP address of the default router for a VM deployed on a virtual network?​</a:t>
            </a:r>
          </a:p>
          <a:p>
            <a:pPr marL="514350" indent="-514350">
              <a:buAutoNum type="arabicPeriod"/>
            </a:pPr>
            <a:endParaRPr lang="en-US" sz="2400" dirty="0">
              <a:cs typeface="Segoe UI"/>
            </a:endParaRPr>
          </a:p>
          <a:p>
            <a:pPr marL="514350" indent="-514350">
              <a:buAutoNum type="arabicPeriod"/>
            </a:pPr>
            <a:r>
              <a:rPr lang="en-US" sz="2400" dirty="0">
                <a:cs typeface="Segoe UI"/>
              </a:rPr>
              <a:t>What is required to route traffic to or from a virtual network and physical network?</a:t>
            </a:r>
            <a:endParaRPr lang="en-US" sz="2400" dirty="0"/>
          </a:p>
        </p:txBody>
      </p:sp>
    </p:spTree>
    <p:extLst>
      <p:ext uri="{BB962C8B-B14F-4D97-AF65-F5344CB8AC3E}">
        <p14:creationId xmlns:p14="http://schemas.microsoft.com/office/powerpoint/2010/main" val="34860529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7"/>
          </p:nvPr>
        </p:nvSpPr>
        <p:spPr>
          <a:xfrm>
            <a:off x="588263" y="2676970"/>
            <a:ext cx="11110930" cy="1504060"/>
          </a:xfrm>
        </p:spPr>
        <p:txBody>
          <a:bodyPr vert="horz" wrap="square" lIns="91440" tIns="45720" rIns="91440" bIns="45720" rtlCol="0" anchor="t">
            <a:normAutofit/>
          </a:bodyPr>
          <a:lstStyle/>
          <a:p>
            <a:pPr>
              <a:lnSpc>
                <a:spcPct val="90000"/>
              </a:lnSpc>
              <a:spcAft>
                <a:spcPts val="600"/>
              </a:spcAft>
            </a:pPr>
            <a:r>
              <a:rPr lang="en-US" sz="4000" dirty="0"/>
              <a:t>Explain packet encapsulation and isolation boundaries between virtual networks</a:t>
            </a:r>
          </a:p>
        </p:txBody>
      </p:sp>
    </p:spTree>
    <p:extLst>
      <p:ext uri="{BB962C8B-B14F-4D97-AF65-F5344CB8AC3E}">
        <p14:creationId xmlns:p14="http://schemas.microsoft.com/office/powerpoint/2010/main" val="319739165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E092A-C808-203C-22EE-E3785E1FC1B4}"/>
              </a:ext>
            </a:extLst>
          </p:cNvPr>
          <p:cNvSpPr>
            <a:spLocks noGrp="1"/>
          </p:cNvSpPr>
          <p:nvPr>
            <p:ph type="title"/>
          </p:nvPr>
        </p:nvSpPr>
        <p:spPr>
          <a:xfrm>
            <a:off x="584200" y="609601"/>
            <a:ext cx="10277283" cy="573740"/>
          </a:xfrm>
        </p:spPr>
        <p:txBody>
          <a:bodyPr/>
          <a:lstStyle/>
          <a:p>
            <a:r>
              <a:rPr lang="en-US" dirty="0"/>
              <a:t>Copyright and terms of use</a:t>
            </a:r>
          </a:p>
        </p:txBody>
      </p:sp>
      <p:sp>
        <p:nvSpPr>
          <p:cNvPr id="4" name="Content Placeholder 3">
            <a:extLst>
              <a:ext uri="{FF2B5EF4-FFF2-40B4-BE49-F238E27FC236}">
                <a16:creationId xmlns:a16="http://schemas.microsoft.com/office/drawing/2014/main" id="{5ACD4D7D-D3C8-F99D-1F1F-868C63D96B3B}"/>
              </a:ext>
            </a:extLst>
          </p:cNvPr>
          <p:cNvSpPr>
            <a:spLocks noGrp="1"/>
          </p:cNvSpPr>
          <p:nvPr>
            <p:ph idx="1"/>
          </p:nvPr>
        </p:nvSpPr>
        <p:spPr>
          <a:xfrm>
            <a:off x="584200" y="1435503"/>
            <a:ext cx="11018520" cy="4530471"/>
          </a:xfrm>
        </p:spPr>
        <p:txBody>
          <a:bodyPr/>
          <a:lstStyle/>
          <a:p>
            <a:pPr marL="0" indent="0">
              <a:buNone/>
            </a:pPr>
            <a:r>
              <a:rPr lang="en-US" sz="1600" b="1" dirty="0"/>
              <a:t>Copyright and trademarks</a:t>
            </a:r>
          </a:p>
          <a:p>
            <a:pPr marL="0" indent="0">
              <a:buNone/>
            </a:pPr>
            <a:r>
              <a:rPr lang="en-US" sz="1600" dirty="0"/>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endParaRPr lang="en-US" sz="1600" dirty="0"/>
          </a:p>
          <a:p>
            <a:pPr marL="0" indent="0">
              <a:buNone/>
            </a:pPr>
            <a:r>
              <a:rPr lang="en-US" sz="1600" dirty="0"/>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endParaRPr lang="en-US" sz="1600" dirty="0"/>
          </a:p>
          <a:p>
            <a:pPr marL="0" indent="0">
              <a:buNone/>
            </a:pPr>
            <a:r>
              <a:rPr lang="en-US" sz="1600" b="1" dirty="0"/>
              <a:t>Conditions and terms of use</a:t>
            </a:r>
          </a:p>
          <a:p>
            <a:pPr marL="0" indent="0">
              <a:buNone/>
            </a:pPr>
            <a:r>
              <a:rPr lang="en-US" sz="1600" dirty="0"/>
              <a:t>Training package content, including URLs and other Internet Web 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600" dirty="0"/>
          </a:p>
        </p:txBody>
      </p:sp>
    </p:spTree>
    <p:extLst>
      <p:ext uri="{BB962C8B-B14F-4D97-AF65-F5344CB8AC3E}">
        <p14:creationId xmlns:p14="http://schemas.microsoft.com/office/powerpoint/2010/main" val="3265446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4F64-E4AB-54B2-B003-1DB60FD45684}"/>
              </a:ext>
            </a:extLst>
          </p:cNvPr>
          <p:cNvSpPr>
            <a:spLocks noGrp="1"/>
          </p:cNvSpPr>
          <p:nvPr>
            <p:ph type="title"/>
          </p:nvPr>
        </p:nvSpPr>
        <p:spPr/>
        <p:txBody>
          <a:bodyPr/>
          <a:lstStyle/>
          <a:p>
            <a:r>
              <a:rPr lang="en-US" dirty="0"/>
              <a:t>Packet encapsulation</a:t>
            </a:r>
          </a:p>
        </p:txBody>
      </p:sp>
      <p:sp>
        <p:nvSpPr>
          <p:cNvPr id="3" name="Content Placeholder 2">
            <a:extLst>
              <a:ext uri="{FF2B5EF4-FFF2-40B4-BE49-F238E27FC236}">
                <a16:creationId xmlns:a16="http://schemas.microsoft.com/office/drawing/2014/main" id="{BCAB0D93-7F47-3292-58BB-37262DB62BF3}"/>
              </a:ext>
            </a:extLst>
          </p:cNvPr>
          <p:cNvSpPr>
            <a:spLocks noGrp="1"/>
          </p:cNvSpPr>
          <p:nvPr>
            <p:ph idx="1"/>
          </p:nvPr>
        </p:nvSpPr>
        <p:spPr>
          <a:xfrm>
            <a:off x="584200" y="1435503"/>
            <a:ext cx="11018520" cy="5539978"/>
          </a:xfrm>
        </p:spPr>
        <p:txBody>
          <a:bodyPr/>
          <a:lstStyle/>
          <a:p>
            <a:pPr marL="0" indent="0">
              <a:buNone/>
            </a:pPr>
            <a:r>
              <a:rPr lang="en-US" sz="2400" b="1" dirty="0"/>
              <a:t>Customer Address (CA)</a:t>
            </a:r>
          </a:p>
          <a:p>
            <a:r>
              <a:rPr lang="en-US" sz="2400" dirty="0"/>
              <a:t>The IP address assigned by the customer, based on their intranet infrastructure.</a:t>
            </a:r>
          </a:p>
          <a:p>
            <a:r>
              <a:rPr lang="en-US" sz="2400" dirty="0"/>
              <a:t>This address allows the customer to exchange network traffic with the VM as if it had not been moved to a public or private cloud.</a:t>
            </a:r>
          </a:p>
          <a:p>
            <a:r>
              <a:rPr lang="en-US" sz="2400" dirty="0"/>
              <a:t>The CA is visible to the VM and reachable by the customer.</a:t>
            </a:r>
          </a:p>
          <a:p>
            <a:pPr marL="0" indent="0">
              <a:buNone/>
            </a:pPr>
            <a:endParaRPr lang="en-US" sz="2400" dirty="0"/>
          </a:p>
          <a:p>
            <a:pPr marL="0" indent="0">
              <a:buNone/>
            </a:pPr>
            <a:r>
              <a:rPr lang="en-US" sz="2400" b="1" dirty="0"/>
              <a:t>Provider Address (PA)</a:t>
            </a:r>
          </a:p>
          <a:p>
            <a:r>
              <a:rPr lang="en-US" sz="2400" dirty="0"/>
              <a:t>The IP address assigned by the hosting provider, or by the datacenter administrator based on the physical network infrastructure.</a:t>
            </a:r>
          </a:p>
          <a:p>
            <a:r>
              <a:rPr lang="en-US" sz="2400" dirty="0"/>
              <a:t>The PA appears in the packets on the network that are exchanged with the server running Hyper-V that is hosting the VM.</a:t>
            </a:r>
          </a:p>
          <a:p>
            <a:r>
              <a:rPr lang="en-US" sz="2400" dirty="0"/>
              <a:t>The PA is visible on the physical network, but not to the VM.</a:t>
            </a:r>
          </a:p>
          <a:p>
            <a:endParaRPr lang="en-US" dirty="0"/>
          </a:p>
        </p:txBody>
      </p:sp>
    </p:spTree>
    <p:extLst>
      <p:ext uri="{BB962C8B-B14F-4D97-AF65-F5344CB8AC3E}">
        <p14:creationId xmlns:p14="http://schemas.microsoft.com/office/powerpoint/2010/main" val="18616101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4F64-E4AB-54B2-B003-1DB60FD45684}"/>
              </a:ext>
            </a:extLst>
          </p:cNvPr>
          <p:cNvSpPr>
            <a:spLocks noGrp="1"/>
          </p:cNvSpPr>
          <p:nvPr>
            <p:ph type="title"/>
          </p:nvPr>
        </p:nvSpPr>
        <p:spPr/>
        <p:txBody>
          <a:bodyPr/>
          <a:lstStyle/>
          <a:p>
            <a:r>
              <a:rPr lang="en-US" dirty="0"/>
              <a:t>Packet encapsulation</a:t>
            </a:r>
          </a:p>
        </p:txBody>
      </p:sp>
      <p:sp>
        <p:nvSpPr>
          <p:cNvPr id="3" name="Content Placeholder 2">
            <a:extLst>
              <a:ext uri="{FF2B5EF4-FFF2-40B4-BE49-F238E27FC236}">
                <a16:creationId xmlns:a16="http://schemas.microsoft.com/office/drawing/2014/main" id="{BCAB0D93-7F47-3292-58BB-37262DB62BF3}"/>
              </a:ext>
            </a:extLst>
          </p:cNvPr>
          <p:cNvSpPr>
            <a:spLocks noGrp="1"/>
          </p:cNvSpPr>
          <p:nvPr>
            <p:ph idx="1"/>
          </p:nvPr>
        </p:nvSpPr>
        <p:spPr>
          <a:xfrm>
            <a:off x="584200" y="1330036"/>
            <a:ext cx="11018520" cy="1354217"/>
          </a:xfrm>
        </p:spPr>
        <p:txBody>
          <a:bodyPr/>
          <a:lstStyle/>
          <a:p>
            <a:r>
              <a:rPr lang="en-US" sz="2000" dirty="0"/>
              <a:t>Each VM CA is mapped to a physical host PA.</a:t>
            </a:r>
          </a:p>
          <a:p>
            <a:r>
              <a:rPr lang="en-US" sz="2000" dirty="0"/>
              <a:t>VMs send data packets in the CA spaces, which are put into an envelope with a PA source and destination pair based on the mapping.</a:t>
            </a:r>
          </a:p>
          <a:p>
            <a:r>
              <a:rPr lang="en-US" sz="2000" dirty="0"/>
              <a:t>The CA-PA mappings must allow the hosts to differentiate packets for different VMs.</a:t>
            </a:r>
          </a:p>
        </p:txBody>
      </p:sp>
      <p:pic>
        <p:nvPicPr>
          <p:cNvPr id="4" name="Content Placeholder 21" descr="A diagram of a computer network">
            <a:extLst>
              <a:ext uri="{FF2B5EF4-FFF2-40B4-BE49-F238E27FC236}">
                <a16:creationId xmlns:a16="http://schemas.microsoft.com/office/drawing/2014/main" id="{58101787-8BC8-F72C-244E-6F2B7BEB733B}"/>
              </a:ext>
            </a:extLst>
          </p:cNvPr>
          <p:cNvPicPr>
            <a:picLocks noChangeAspect="1"/>
          </p:cNvPicPr>
          <p:nvPr/>
        </p:nvPicPr>
        <p:blipFill>
          <a:blip r:embed="rId3"/>
          <a:stretch>
            <a:fillRect/>
          </a:stretch>
        </p:blipFill>
        <p:spPr>
          <a:xfrm>
            <a:off x="1433945" y="2994588"/>
            <a:ext cx="7538605" cy="3666627"/>
          </a:xfrm>
          <a:prstGeom prst="rect">
            <a:avLst/>
          </a:prstGeom>
        </p:spPr>
      </p:pic>
    </p:spTree>
    <p:extLst>
      <p:ext uri="{BB962C8B-B14F-4D97-AF65-F5344CB8AC3E}">
        <p14:creationId xmlns:p14="http://schemas.microsoft.com/office/powerpoint/2010/main" val="27897192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4F64-E4AB-54B2-B003-1DB60FD45684}"/>
              </a:ext>
            </a:extLst>
          </p:cNvPr>
          <p:cNvSpPr>
            <a:spLocks noGrp="1"/>
          </p:cNvSpPr>
          <p:nvPr>
            <p:ph type="title"/>
          </p:nvPr>
        </p:nvSpPr>
        <p:spPr/>
        <p:txBody>
          <a:bodyPr/>
          <a:lstStyle/>
          <a:p>
            <a:r>
              <a:rPr lang="en-US" dirty="0"/>
              <a:t>Overlay networks</a:t>
            </a:r>
          </a:p>
        </p:txBody>
      </p:sp>
      <p:sp>
        <p:nvSpPr>
          <p:cNvPr id="3" name="Content Placeholder 2">
            <a:extLst>
              <a:ext uri="{FF2B5EF4-FFF2-40B4-BE49-F238E27FC236}">
                <a16:creationId xmlns:a16="http://schemas.microsoft.com/office/drawing/2014/main" id="{BCAB0D93-7F47-3292-58BB-37262DB62BF3}"/>
              </a:ext>
            </a:extLst>
          </p:cNvPr>
          <p:cNvSpPr>
            <a:spLocks noGrp="1"/>
          </p:cNvSpPr>
          <p:nvPr>
            <p:ph idx="1"/>
          </p:nvPr>
        </p:nvSpPr>
        <p:spPr>
          <a:xfrm>
            <a:off x="584200" y="1435502"/>
            <a:ext cx="11018520" cy="3545586"/>
          </a:xfrm>
        </p:spPr>
        <p:txBody>
          <a:bodyPr/>
          <a:lstStyle/>
          <a:p>
            <a:r>
              <a:rPr lang="en-US" sz="2400" dirty="0"/>
              <a:t>HNV implements overlay networks using one of two methods:</a:t>
            </a:r>
          </a:p>
          <a:p>
            <a:pPr lvl="2"/>
            <a:r>
              <a:rPr lang="en-US" sz="2000" dirty="0"/>
              <a:t>Network Virtualization Generic Routing Encapsulation (NVGRE)</a:t>
            </a:r>
          </a:p>
          <a:p>
            <a:pPr lvl="2"/>
            <a:r>
              <a:rPr lang="en-US" sz="2000" dirty="0"/>
              <a:t>Virtual eXtensible Local Area Network (VXLAN)</a:t>
            </a:r>
          </a:p>
          <a:p>
            <a:pPr marL="457200" lvl="2" indent="0">
              <a:buNone/>
            </a:pPr>
            <a:endParaRPr lang="en-US" sz="2000" dirty="0"/>
          </a:p>
          <a:p>
            <a:r>
              <a:rPr lang="en-US" sz="2400" dirty="0"/>
              <a:t>Maximum transmission units (MTUs) on the physical network must be increased to support the additional header.</a:t>
            </a:r>
          </a:p>
          <a:p>
            <a:pPr marL="0" indent="0">
              <a:buNone/>
            </a:pPr>
            <a:endParaRPr lang="en-US" sz="2400" dirty="0"/>
          </a:p>
          <a:p>
            <a:r>
              <a:rPr lang="en-US" sz="2400" dirty="0"/>
              <a:t>SDN environments require a minimum of 1,660 MTUs on the physical network for switches and network adapters.</a:t>
            </a:r>
          </a:p>
        </p:txBody>
      </p:sp>
    </p:spTree>
    <p:extLst>
      <p:ext uri="{BB962C8B-B14F-4D97-AF65-F5344CB8AC3E}">
        <p14:creationId xmlns:p14="http://schemas.microsoft.com/office/powerpoint/2010/main" val="42744532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4F64-E4AB-54B2-B003-1DB60FD45684}"/>
              </a:ext>
            </a:extLst>
          </p:cNvPr>
          <p:cNvSpPr>
            <a:spLocks noGrp="1"/>
          </p:cNvSpPr>
          <p:nvPr>
            <p:ph type="title"/>
          </p:nvPr>
        </p:nvSpPr>
        <p:spPr/>
        <p:txBody>
          <a:bodyPr/>
          <a:lstStyle/>
          <a:p>
            <a:r>
              <a:rPr lang="en-US" dirty="0"/>
              <a:t>VXLAN overview</a:t>
            </a:r>
          </a:p>
        </p:txBody>
      </p:sp>
      <p:sp>
        <p:nvSpPr>
          <p:cNvPr id="3" name="Content Placeholder 2">
            <a:extLst>
              <a:ext uri="{FF2B5EF4-FFF2-40B4-BE49-F238E27FC236}">
                <a16:creationId xmlns:a16="http://schemas.microsoft.com/office/drawing/2014/main" id="{BCAB0D93-7F47-3292-58BB-37262DB62BF3}"/>
              </a:ext>
            </a:extLst>
          </p:cNvPr>
          <p:cNvSpPr>
            <a:spLocks noGrp="1"/>
          </p:cNvSpPr>
          <p:nvPr>
            <p:ph idx="1"/>
          </p:nvPr>
        </p:nvSpPr>
        <p:spPr>
          <a:xfrm>
            <a:off x="584200" y="1435503"/>
            <a:ext cx="11018520" cy="4222694"/>
          </a:xfrm>
        </p:spPr>
        <p:txBody>
          <a:bodyPr/>
          <a:lstStyle/>
          <a:p>
            <a:r>
              <a:rPr lang="en-US" dirty="0"/>
              <a:t>Originally developed by Cisco, Arista, and VMware with RFC 7348 published in August 2014.</a:t>
            </a:r>
          </a:p>
          <a:p>
            <a:pPr marL="0" indent="0">
              <a:buNone/>
            </a:pPr>
            <a:endParaRPr lang="en-US" dirty="0"/>
          </a:p>
          <a:p>
            <a:r>
              <a:rPr lang="en-US" dirty="0"/>
              <a:t>Designed to solve VLAN limitations in datacenters and cloud by using a 24-bit VXLAN identifier (VNI) allowing up to 16 million VXLAN segments within the same domain.</a:t>
            </a:r>
          </a:p>
          <a:p>
            <a:pPr marL="0" indent="0">
              <a:buNone/>
            </a:pPr>
            <a:endParaRPr lang="en-US" dirty="0"/>
          </a:p>
          <a:p>
            <a:r>
              <a:rPr lang="en-US" dirty="0"/>
              <a:t>VXLAN is the industry standard and default encapsulation used by SDN Network Controller.</a:t>
            </a:r>
          </a:p>
        </p:txBody>
      </p:sp>
    </p:spTree>
    <p:extLst>
      <p:ext uri="{BB962C8B-B14F-4D97-AF65-F5344CB8AC3E}">
        <p14:creationId xmlns:p14="http://schemas.microsoft.com/office/powerpoint/2010/main" val="7714350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4F64-E4AB-54B2-B003-1DB60FD45684}"/>
              </a:ext>
            </a:extLst>
          </p:cNvPr>
          <p:cNvSpPr>
            <a:spLocks noGrp="1"/>
          </p:cNvSpPr>
          <p:nvPr>
            <p:ph type="title"/>
          </p:nvPr>
        </p:nvSpPr>
        <p:spPr/>
        <p:txBody>
          <a:bodyPr/>
          <a:lstStyle/>
          <a:p>
            <a:r>
              <a:rPr lang="en-US" dirty="0"/>
              <a:t>VXLAN packet header</a:t>
            </a:r>
          </a:p>
        </p:txBody>
      </p:sp>
      <p:sp>
        <p:nvSpPr>
          <p:cNvPr id="3" name="Content Placeholder 2">
            <a:extLst>
              <a:ext uri="{FF2B5EF4-FFF2-40B4-BE49-F238E27FC236}">
                <a16:creationId xmlns:a16="http://schemas.microsoft.com/office/drawing/2014/main" id="{BCAB0D93-7F47-3292-58BB-37262DB62BF3}"/>
              </a:ext>
            </a:extLst>
          </p:cNvPr>
          <p:cNvSpPr>
            <a:spLocks noGrp="1"/>
          </p:cNvSpPr>
          <p:nvPr>
            <p:ph idx="1"/>
          </p:nvPr>
        </p:nvSpPr>
        <p:spPr>
          <a:xfrm>
            <a:off x="584200" y="1312393"/>
            <a:ext cx="11018520" cy="553998"/>
          </a:xfrm>
        </p:spPr>
        <p:txBody>
          <a:bodyPr/>
          <a:lstStyle/>
          <a:p>
            <a:pPr marL="0" indent="0">
              <a:buNone/>
            </a:pPr>
            <a:r>
              <a:rPr lang="en-US" dirty="0"/>
              <a:t> </a:t>
            </a:r>
          </a:p>
        </p:txBody>
      </p:sp>
      <p:pic>
        <p:nvPicPr>
          <p:cNvPr id="4" name="Content Placeholder 8" descr="A screenshot of a computer">
            <a:extLst>
              <a:ext uri="{FF2B5EF4-FFF2-40B4-BE49-F238E27FC236}">
                <a16:creationId xmlns:a16="http://schemas.microsoft.com/office/drawing/2014/main" id="{D4A89D36-DB1A-32CE-6590-9D593A1CC3F8}"/>
              </a:ext>
            </a:extLst>
          </p:cNvPr>
          <p:cNvPicPr>
            <a:picLocks noChangeAspect="1"/>
          </p:cNvPicPr>
          <p:nvPr/>
        </p:nvPicPr>
        <p:blipFill>
          <a:blip r:embed="rId3"/>
          <a:stretch>
            <a:fillRect/>
          </a:stretch>
        </p:blipFill>
        <p:spPr>
          <a:xfrm>
            <a:off x="2006821" y="1312393"/>
            <a:ext cx="8446434" cy="5318729"/>
          </a:xfrm>
          <a:prstGeom prst="rect">
            <a:avLst/>
          </a:prstGeom>
        </p:spPr>
      </p:pic>
    </p:spTree>
    <p:extLst>
      <p:ext uri="{BB962C8B-B14F-4D97-AF65-F5344CB8AC3E}">
        <p14:creationId xmlns:p14="http://schemas.microsoft.com/office/powerpoint/2010/main" val="1206327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4F64-E4AB-54B2-B003-1DB60FD45684}"/>
              </a:ext>
            </a:extLst>
          </p:cNvPr>
          <p:cNvSpPr>
            <a:spLocks noGrp="1"/>
          </p:cNvSpPr>
          <p:nvPr>
            <p:ph type="title"/>
          </p:nvPr>
        </p:nvSpPr>
        <p:spPr>
          <a:xfrm>
            <a:off x="588263" y="324826"/>
            <a:ext cx="11018520" cy="608624"/>
          </a:xfrm>
        </p:spPr>
        <p:txBody>
          <a:bodyPr/>
          <a:lstStyle/>
          <a:p>
            <a:r>
              <a:rPr lang="en-US" dirty="0"/>
              <a:t>VXLAN route mapping</a:t>
            </a:r>
          </a:p>
        </p:txBody>
      </p:sp>
      <p:sp>
        <p:nvSpPr>
          <p:cNvPr id="3" name="Content Placeholder 2">
            <a:extLst>
              <a:ext uri="{FF2B5EF4-FFF2-40B4-BE49-F238E27FC236}">
                <a16:creationId xmlns:a16="http://schemas.microsoft.com/office/drawing/2014/main" id="{BCAB0D93-7F47-3292-58BB-37262DB62BF3}"/>
              </a:ext>
            </a:extLst>
          </p:cNvPr>
          <p:cNvSpPr>
            <a:spLocks noGrp="1"/>
          </p:cNvSpPr>
          <p:nvPr>
            <p:ph idx="1"/>
          </p:nvPr>
        </p:nvSpPr>
        <p:spPr>
          <a:xfrm>
            <a:off x="584200" y="1104900"/>
            <a:ext cx="11018520" cy="5753100"/>
          </a:xfrm>
        </p:spPr>
        <p:txBody>
          <a:bodyPr/>
          <a:lstStyle/>
          <a:p>
            <a:r>
              <a:rPr lang="en-US" sz="2000" dirty="0"/>
              <a:t>As defined in the VXLAN RFC 7348, there are several approaches for distribution of the VTEP IP to VM MAC mapping​:</a:t>
            </a:r>
          </a:p>
          <a:p>
            <a:pPr lvl="2"/>
            <a:r>
              <a:rPr lang="en-US" dirty="0"/>
              <a:t>Microsoft VXLAN simple learning-based control plane​</a:t>
            </a:r>
          </a:p>
          <a:p>
            <a:pPr lvl="2"/>
            <a:r>
              <a:rPr lang="en-US" dirty="0"/>
              <a:t>Central authority/directory-based lookup​</a:t>
            </a:r>
          </a:p>
          <a:p>
            <a:pPr lvl="2"/>
            <a:r>
              <a:rPr lang="en-US" dirty="0"/>
              <a:t>Distribution of mapping information to VTEPs by the central authority​</a:t>
            </a:r>
          </a:p>
          <a:p>
            <a:pPr marL="457200" lvl="2" indent="0">
              <a:buNone/>
            </a:pPr>
            <a:endParaRPr lang="en-US" dirty="0"/>
          </a:p>
          <a:p>
            <a:r>
              <a:rPr lang="en-US" sz="2000" dirty="0"/>
              <a:t>Microsoft VXLAN implementation utilizes the distribution by central authority method (Network Controller) to send out the VM MAC to VTEP IP mappings​.</a:t>
            </a:r>
          </a:p>
          <a:p>
            <a:endParaRPr lang="en-US" sz="2000" dirty="0"/>
          </a:p>
          <a:p>
            <a:r>
              <a:rPr lang="en-US" sz="2000" dirty="0"/>
              <a:t>Network Controller (OVSDB client) communicates with the Hyper-V Hosts (VTEPs) using the OVSDB protocol with policy represented in schemas persisted in the Host Agent’s database (OVSDB Server)​.</a:t>
            </a:r>
          </a:p>
          <a:p>
            <a:pPr marL="0" indent="0">
              <a:buNone/>
            </a:pPr>
            <a:endParaRPr lang="en-US" sz="2000" dirty="0"/>
          </a:p>
          <a:p>
            <a:r>
              <a:rPr lang="en-US" sz="2000" dirty="0"/>
              <a:t>Host Agent database contains the VTEP IP address of all hosts attached to the virtual subnet​.</a:t>
            </a:r>
          </a:p>
          <a:p>
            <a:pPr marL="0" indent="0">
              <a:buNone/>
            </a:pPr>
            <a:endParaRPr lang="en-US" sz="2000" dirty="0"/>
          </a:p>
          <a:p>
            <a:r>
              <a:rPr lang="en-US" sz="2000" dirty="0"/>
              <a:t>Host Agent program mapping rules into the VFP extension of the Hyper-V Switch to correctly encapsulate and send the VM packet based on the destination VM.</a:t>
            </a:r>
          </a:p>
        </p:txBody>
      </p:sp>
    </p:spTree>
    <p:extLst>
      <p:ext uri="{BB962C8B-B14F-4D97-AF65-F5344CB8AC3E}">
        <p14:creationId xmlns:p14="http://schemas.microsoft.com/office/powerpoint/2010/main" val="42081183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4F64-E4AB-54B2-B003-1DB60FD45684}"/>
              </a:ext>
            </a:extLst>
          </p:cNvPr>
          <p:cNvSpPr>
            <a:spLocks noGrp="1"/>
          </p:cNvSpPr>
          <p:nvPr>
            <p:ph type="title"/>
          </p:nvPr>
        </p:nvSpPr>
        <p:spPr/>
        <p:txBody>
          <a:bodyPr/>
          <a:lstStyle/>
          <a:p>
            <a:r>
              <a:rPr lang="en-US" dirty="0"/>
              <a:t>NVGRE overview</a:t>
            </a:r>
          </a:p>
        </p:txBody>
      </p:sp>
      <p:sp>
        <p:nvSpPr>
          <p:cNvPr id="3" name="Content Placeholder 2">
            <a:extLst>
              <a:ext uri="{FF2B5EF4-FFF2-40B4-BE49-F238E27FC236}">
                <a16:creationId xmlns:a16="http://schemas.microsoft.com/office/drawing/2014/main" id="{BCAB0D93-7F47-3292-58BB-37262DB62BF3}"/>
              </a:ext>
            </a:extLst>
          </p:cNvPr>
          <p:cNvSpPr>
            <a:spLocks noGrp="1"/>
          </p:cNvSpPr>
          <p:nvPr>
            <p:ph idx="1"/>
          </p:nvPr>
        </p:nvSpPr>
        <p:spPr>
          <a:xfrm>
            <a:off x="584200" y="1435503"/>
            <a:ext cx="11018520" cy="2511457"/>
          </a:xfrm>
        </p:spPr>
        <p:txBody>
          <a:bodyPr/>
          <a:lstStyle/>
          <a:p>
            <a:r>
              <a:rPr lang="en-US" sz="2400" dirty="0"/>
              <a:t>Network Virtualization Generic Routing Encapsulation (NVGRE) standard was proposed by Microsoft, Intel, HP, and Dell in RFC 7637.</a:t>
            </a:r>
          </a:p>
          <a:p>
            <a:endParaRPr lang="en-US" sz="2400" dirty="0"/>
          </a:p>
          <a:p>
            <a:r>
              <a:rPr lang="en-US" sz="2400" dirty="0"/>
              <a:t>Can support up to 16 million LAN segments within the same domain.</a:t>
            </a:r>
          </a:p>
          <a:p>
            <a:endParaRPr lang="en-US" sz="2400" dirty="0"/>
          </a:p>
          <a:p>
            <a:r>
              <a:rPr lang="en-US" sz="2400" dirty="0"/>
              <a:t>Very similar concepts with VXLAN, which is a competing encapsulation method.</a:t>
            </a:r>
          </a:p>
        </p:txBody>
      </p:sp>
    </p:spTree>
    <p:extLst>
      <p:ext uri="{BB962C8B-B14F-4D97-AF65-F5344CB8AC3E}">
        <p14:creationId xmlns:p14="http://schemas.microsoft.com/office/powerpoint/2010/main" val="40288098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4F64-E4AB-54B2-B003-1DB60FD45684}"/>
              </a:ext>
            </a:extLst>
          </p:cNvPr>
          <p:cNvSpPr>
            <a:spLocks noGrp="1"/>
          </p:cNvSpPr>
          <p:nvPr>
            <p:ph type="title"/>
          </p:nvPr>
        </p:nvSpPr>
        <p:spPr/>
        <p:txBody>
          <a:bodyPr/>
          <a:lstStyle/>
          <a:p>
            <a:r>
              <a:rPr lang="en-US" dirty="0"/>
              <a:t>NVGRE packet header</a:t>
            </a:r>
          </a:p>
        </p:txBody>
      </p:sp>
      <p:sp>
        <p:nvSpPr>
          <p:cNvPr id="3" name="Content Placeholder 2">
            <a:extLst>
              <a:ext uri="{FF2B5EF4-FFF2-40B4-BE49-F238E27FC236}">
                <a16:creationId xmlns:a16="http://schemas.microsoft.com/office/drawing/2014/main" id="{BCAB0D93-7F47-3292-58BB-37262DB62BF3}"/>
              </a:ext>
            </a:extLst>
          </p:cNvPr>
          <p:cNvSpPr>
            <a:spLocks noGrp="1"/>
          </p:cNvSpPr>
          <p:nvPr>
            <p:ph idx="1"/>
          </p:nvPr>
        </p:nvSpPr>
        <p:spPr>
          <a:xfrm>
            <a:off x="584200" y="1238250"/>
            <a:ext cx="11018520" cy="1046440"/>
          </a:xfrm>
        </p:spPr>
        <p:txBody>
          <a:bodyPr/>
          <a:lstStyle/>
          <a:p>
            <a:r>
              <a:rPr lang="en-US" sz="2000" dirty="0"/>
              <a:t>Leverages the lower 24 bits of a GRE header as the Tenant Network Identifier (TNI).</a:t>
            </a:r>
          </a:p>
          <a:p>
            <a:r>
              <a:rPr lang="en-US" sz="2000" dirty="0"/>
              <a:t>VM packet is encapsulated inside another packet.</a:t>
            </a:r>
          </a:p>
          <a:p>
            <a:r>
              <a:rPr lang="en-US" sz="2000" dirty="0"/>
              <a:t>The packet header contains the appropriate source and destination provider address (PA).</a:t>
            </a:r>
          </a:p>
        </p:txBody>
      </p:sp>
      <p:pic>
        <p:nvPicPr>
          <p:cNvPr id="4" name="Picture 4" descr="comparison between original packet and packet with gre encapsulation. both contain mac (gre contains inner mac), ip header (gre contains inner ip header), tcp header, and tcp user data. in addition, packet with gre encapsulation contains outer mac, outer ip header, and gre.">
            <a:extLst>
              <a:ext uri="{FF2B5EF4-FFF2-40B4-BE49-F238E27FC236}">
                <a16:creationId xmlns:a16="http://schemas.microsoft.com/office/drawing/2014/main" id="{B522049A-1898-27AF-DEBE-C452D83AEE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2729" y="2576500"/>
            <a:ext cx="8166571" cy="3874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57375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p:nvPr>
        </p:nvSpPr>
        <p:spPr/>
        <p:txBody>
          <a:bodyPr/>
          <a:lstStyle/>
          <a:p>
            <a:r>
              <a:rPr lang="en-US" dirty="0">
                <a:cs typeface="Segoe UI"/>
              </a:rPr>
              <a:t>Knowledge check – Packet encapsulation</a:t>
            </a:r>
            <a:endParaRPr lang="en-US" dirty="0"/>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1"/>
          </p:nvPr>
        </p:nvSpPr>
        <p:spPr>
          <a:xfrm>
            <a:off x="569823" y="1435503"/>
            <a:ext cx="11018520" cy="3028521"/>
          </a:xfrm>
        </p:spPr>
        <p:txBody>
          <a:bodyPr vert="horz" wrap="square" lIns="0" tIns="0" rIns="0" bIns="0" rtlCol="0" anchor="t">
            <a:spAutoFit/>
          </a:bodyPr>
          <a:lstStyle/>
          <a:p>
            <a:pPr marL="514350" indent="-514350">
              <a:buAutoNum type="arabicPeriod"/>
            </a:pPr>
            <a:r>
              <a:rPr lang="en-US" sz="2400" dirty="0">
                <a:cs typeface="Segoe UI"/>
              </a:rPr>
              <a:t>What is the Customer Address?​</a:t>
            </a:r>
          </a:p>
          <a:p>
            <a:pPr marL="514350" indent="-514350">
              <a:buAutoNum type="arabicPeriod"/>
            </a:pPr>
            <a:endParaRPr lang="en-US" sz="2400" dirty="0">
              <a:cs typeface="Segoe UI"/>
            </a:endParaRPr>
          </a:p>
          <a:p>
            <a:pPr marL="514350" indent="-514350">
              <a:buAutoNum type="arabicPeriod"/>
            </a:pPr>
            <a:r>
              <a:rPr lang="en-US" sz="2400" dirty="0">
                <a:cs typeface="Segoe UI"/>
              </a:rPr>
              <a:t>What is the Provider Address?​</a:t>
            </a:r>
          </a:p>
          <a:p>
            <a:pPr marL="514350" indent="-514350">
              <a:buAutoNum type="arabicPeriod"/>
            </a:pPr>
            <a:endParaRPr lang="en-US" sz="2400" dirty="0">
              <a:cs typeface="Segoe UI"/>
            </a:endParaRPr>
          </a:p>
          <a:p>
            <a:pPr marL="514350" indent="-514350">
              <a:buAutoNum type="arabicPeriod"/>
            </a:pPr>
            <a:r>
              <a:rPr lang="en-US" sz="2400" dirty="0">
                <a:cs typeface="Segoe UI"/>
              </a:rPr>
              <a:t>What is the default encapsulation type for virtual networks managed by Network Controller?</a:t>
            </a:r>
            <a:endParaRPr lang="en-US" sz="2400" dirty="0"/>
          </a:p>
          <a:p>
            <a:pPr marL="514350" indent="-514350">
              <a:buAutoNum type="arabicPeriod"/>
            </a:pPr>
            <a:endParaRPr lang="en-US" dirty="0"/>
          </a:p>
        </p:txBody>
      </p:sp>
    </p:spTree>
    <p:extLst>
      <p:ext uri="{BB962C8B-B14F-4D97-AF65-F5344CB8AC3E}">
        <p14:creationId xmlns:p14="http://schemas.microsoft.com/office/powerpoint/2010/main" val="21948609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7"/>
          </p:nvPr>
        </p:nvSpPr>
        <p:spPr>
          <a:xfrm>
            <a:off x="588263" y="2676970"/>
            <a:ext cx="11110930" cy="1504060"/>
          </a:xfrm>
        </p:spPr>
        <p:txBody>
          <a:bodyPr vert="horz" wrap="square" lIns="91440" tIns="45720" rIns="91440" bIns="45720" rtlCol="0" anchor="t">
            <a:normAutofit/>
          </a:bodyPr>
          <a:lstStyle/>
          <a:p>
            <a:pPr>
              <a:lnSpc>
                <a:spcPct val="90000"/>
              </a:lnSpc>
              <a:spcAft>
                <a:spcPts val="600"/>
              </a:spcAft>
            </a:pPr>
            <a:r>
              <a:rPr lang="en-US" sz="4000" dirty="0"/>
              <a:t>Explain the Virtual Filtering Platform (VFP) and how rule processing works</a:t>
            </a:r>
          </a:p>
        </p:txBody>
      </p:sp>
    </p:spTree>
    <p:extLst>
      <p:ext uri="{BB962C8B-B14F-4D97-AF65-F5344CB8AC3E}">
        <p14:creationId xmlns:p14="http://schemas.microsoft.com/office/powerpoint/2010/main" val="314687677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48912-B05F-5E99-B517-C85B8B4A1C94}"/>
              </a:ext>
            </a:extLst>
          </p:cNvPr>
          <p:cNvSpPr>
            <a:spLocks noGrp="1"/>
          </p:cNvSpPr>
          <p:nvPr>
            <p:ph type="title"/>
          </p:nvPr>
        </p:nvSpPr>
        <p:spPr/>
        <p:txBody>
          <a:bodyPr/>
          <a:lstStyle/>
          <a:p>
            <a:r>
              <a:rPr lang="en-US" dirty="0"/>
              <a:t>Learning objectives</a:t>
            </a:r>
          </a:p>
        </p:txBody>
      </p:sp>
      <mc:AlternateContent xmlns:mc="http://schemas.openxmlformats.org/markup-compatibility/2006">
        <mc:Choice xmlns:psuz="http://schemas.microsoft.com/office/powerpoint/2016/summaryzoom" Requires="psuz">
          <p:graphicFrame>
            <p:nvGraphicFramePr>
              <p:cNvPr id="5" name="Summary Zoom 4">
                <a:extLst>
                  <a:ext uri="{FF2B5EF4-FFF2-40B4-BE49-F238E27FC236}">
                    <a16:creationId xmlns:a16="http://schemas.microsoft.com/office/drawing/2014/main" id="{0CDC55EC-1C0D-3EAC-A6AF-C08173F3652D}"/>
                  </a:ext>
                </a:extLst>
              </p:cNvPr>
              <p:cNvGraphicFramePr>
                <a:graphicFrameLocks noChangeAspect="1"/>
              </p:cNvGraphicFramePr>
              <p:nvPr>
                <p:extLst>
                  <p:ext uri="{D42A27DB-BD31-4B8C-83A1-F6EECF244321}">
                    <p14:modId xmlns:p14="http://schemas.microsoft.com/office/powerpoint/2010/main" val="744623118"/>
                  </p:ext>
                </p:extLst>
              </p:nvPr>
            </p:nvGraphicFramePr>
            <p:xfrm>
              <a:off x="584200" y="1435099"/>
              <a:ext cx="11607800" cy="5110556"/>
            </p:xfrm>
            <a:graphic>
              <a:graphicData uri="http://schemas.microsoft.com/office/powerpoint/2016/summaryzoom">
                <psuz:summaryZm>
                  <psuz:summaryZmObj sectionId="{88631449-D759-4FDE-93C3-D7CAE1467AB8}">
                    <psuz:zmPr id="{6BAFC0B0-26B3-4086-BB84-A534BD061DAD}" transitionDur="1000">
                      <p166:blipFill xmlns:p166="http://schemas.microsoft.com/office/powerpoint/2016/6/main">
                        <a:blip r:embed="rId3"/>
                        <a:stretch>
                          <a:fillRect/>
                        </a:stretch>
                      </p166:blipFill>
                      <p166:spPr xmlns:p166="http://schemas.microsoft.com/office/powerpoint/2016/6/main">
                        <a:xfrm>
                          <a:off x="449804" y="531168"/>
                          <a:ext cx="3482339" cy="1958816"/>
                        </a:xfrm>
                        <a:prstGeom prst="rect">
                          <a:avLst/>
                        </a:prstGeom>
                        <a:ln w="3175">
                          <a:solidFill>
                            <a:prstClr val="ltGray"/>
                          </a:solidFill>
                        </a:ln>
                      </p166:spPr>
                    </psuz:zmPr>
                  </psuz:summaryZmObj>
                  <psuz:summaryZmObj sectionId="{16BB9FC7-FEA4-41D3-B4B3-83B52790C65D}" offsetFactorX="4940" offsetFactorY="-462">
                    <psuz:zmPr id="{29436828-C51A-48A5-8AEE-177557C7A332}" transitionDur="1000">
                      <p166:blipFill xmlns:p166="http://schemas.microsoft.com/office/powerpoint/2016/6/main">
                        <a:blip r:embed="rId4"/>
                        <a:stretch>
                          <a:fillRect/>
                        </a:stretch>
                      </p166:blipFill>
                      <p166:spPr xmlns:p166="http://schemas.microsoft.com/office/powerpoint/2016/6/main">
                        <a:xfrm>
                          <a:off x="4234759" y="522118"/>
                          <a:ext cx="3482339" cy="1958816"/>
                        </a:xfrm>
                        <a:prstGeom prst="rect">
                          <a:avLst/>
                        </a:prstGeom>
                        <a:ln w="3175">
                          <a:solidFill>
                            <a:prstClr val="ltGray"/>
                          </a:solidFill>
                        </a:ln>
                      </p166:spPr>
                    </psuz:zmPr>
                  </psuz:summaryZmObj>
                  <psuz:summaryZmObj sectionId="{6CD85EAB-9481-4513-A3E3-9033A741A04E}" offsetFactorX="9277" offsetFactorY="-617">
                    <psuz:zmPr id="{146150F9-700C-4C81-ABEC-1E28D4CDE9D4}" transitionDur="1000">
                      <p166:blipFill xmlns:p166="http://schemas.microsoft.com/office/powerpoint/2016/6/main">
                        <a:blip r:embed="rId5"/>
                        <a:stretch>
                          <a:fillRect/>
                        </a:stretch>
                      </p166:blipFill>
                      <p166:spPr xmlns:p166="http://schemas.microsoft.com/office/powerpoint/2016/6/main">
                        <a:xfrm>
                          <a:off x="7998715" y="519082"/>
                          <a:ext cx="3482339" cy="1958816"/>
                        </a:xfrm>
                        <a:prstGeom prst="rect">
                          <a:avLst/>
                        </a:prstGeom>
                        <a:ln w="3175">
                          <a:solidFill>
                            <a:prstClr val="ltGray"/>
                          </a:solidFill>
                        </a:ln>
                      </p166:spPr>
                    </psuz:zmPr>
                  </psuz:summaryZmObj>
                  <psuz:summaryZmObj sectionId="{105E3DBB-39E1-4806-99C8-DF9AE0A3A986}" offsetFactorX="-657" offsetFactorY="8784">
                    <psuz:zmPr id="{6B968B82-ABD9-4B6C-AB11-EFD220667843}" transitionDur="1000">
                      <p166:blipFill xmlns:p166="http://schemas.microsoft.com/office/powerpoint/2016/6/main">
                        <a:blip r:embed="rId6"/>
                        <a:stretch>
                          <a:fillRect/>
                        </a:stretch>
                      </p166:blipFill>
                      <p166:spPr xmlns:p166="http://schemas.microsoft.com/office/powerpoint/2016/6/main">
                        <a:xfrm>
                          <a:off x="426925" y="2792634"/>
                          <a:ext cx="3482339" cy="1958816"/>
                        </a:xfrm>
                        <a:prstGeom prst="rect">
                          <a:avLst/>
                        </a:prstGeom>
                        <a:ln w="3175">
                          <a:solidFill>
                            <a:prstClr val="ltGray"/>
                          </a:solidFill>
                        </a:ln>
                      </p166:spPr>
                    </psuz:zmPr>
                  </psuz:summaryZmObj>
                  <psuz:summaryZmObj sectionId="{D6DA1EDC-2CD2-4F96-91BB-4F9E904054B1}" offsetFactorX="5005" offsetFactorY="7840">
                    <psuz:zmPr id="{F36761A4-E8BB-4D20-A53E-1BF992801AC7}" transitionDur="1000">
                      <p166:blipFill xmlns:p166="http://schemas.microsoft.com/office/powerpoint/2016/6/main">
                        <a:blip r:embed="rId7"/>
                        <a:stretch>
                          <a:fillRect/>
                        </a:stretch>
                      </p166:blipFill>
                      <p166:spPr xmlns:p166="http://schemas.microsoft.com/office/powerpoint/2016/6/main">
                        <a:xfrm>
                          <a:off x="4237022" y="2774143"/>
                          <a:ext cx="3482339" cy="1958816"/>
                        </a:xfrm>
                        <a:prstGeom prst="rect">
                          <a:avLst/>
                        </a:prstGeom>
                        <a:ln w="3175">
                          <a:solidFill>
                            <a:prstClr val="ltGray"/>
                          </a:solidFill>
                        </a:ln>
                      </p166:spPr>
                    </psuz:zmPr>
                  </psuz:summaryZmObj>
                  <psuz:summaryZmObj sectionId="{EC7CE5A4-6091-4CD8-A3C7-2EC7759B1A98}" offsetFactorX="8757" offsetFactorY="7022">
                    <psuz:zmPr id="{71B3391D-EAE3-49DD-A5E9-7857A34BD6FA}" transitionDur="1000">
                      <p166:blipFill xmlns:p166="http://schemas.microsoft.com/office/powerpoint/2016/6/main">
                        <a:blip r:embed="rId8"/>
                        <a:stretch>
                          <a:fillRect/>
                        </a:stretch>
                      </p166:blipFill>
                      <p166:spPr xmlns:p166="http://schemas.microsoft.com/office/powerpoint/2016/6/main">
                        <a:xfrm>
                          <a:off x="7980606" y="2758120"/>
                          <a:ext cx="3482339" cy="1958816"/>
                        </a:xfrm>
                        <a:prstGeom prst="rect">
                          <a:avLst/>
                        </a:prstGeom>
                        <a:ln w="3175">
                          <a:solidFill>
                            <a:prstClr val="ltGray"/>
                          </a:solidFill>
                        </a:ln>
                      </p166:spPr>
                    </psuz:zmPr>
                  </psuz:summaryZmObj>
                  <psuz:gridLayout/>
                </psuz:summaryZm>
              </a:graphicData>
            </a:graphic>
          </p:graphicFrame>
        </mc:Choice>
        <mc:Fallback>
          <p:grpSp>
            <p:nvGrpSpPr>
              <p:cNvPr id="5" name="Summary Zoom 4">
                <a:extLst>
                  <a:ext uri="{FF2B5EF4-FFF2-40B4-BE49-F238E27FC236}">
                    <a16:creationId xmlns:a16="http://schemas.microsoft.com/office/drawing/2014/main" id="{0CDC55EC-1C0D-3EAC-A6AF-C08173F3652D}"/>
                  </a:ext>
                </a:extLst>
              </p:cNvPr>
              <p:cNvGrpSpPr>
                <a:grpSpLocks noGrp="1" noUngrp="1" noRot="1" noChangeAspect="1" noMove="1" noResize="1"/>
              </p:cNvGrpSpPr>
              <p:nvPr/>
            </p:nvGrpSpPr>
            <p:grpSpPr>
              <a:xfrm>
                <a:off x="584200" y="1435099"/>
                <a:ext cx="11607800" cy="5110556"/>
                <a:chOff x="584200" y="1435099"/>
                <a:chExt cx="11607800" cy="5110556"/>
              </a:xfrm>
            </p:grpSpPr>
            <p:pic>
              <p:nvPicPr>
                <p:cNvPr id="3" name="Picture 3">
                  <a:hlinkClick r:id="rId9" action="ppaction://hlinksldjump"/>
                </p:cNvPr>
                <p:cNvPicPr>
                  <a:picLocks noSelect="1" noRot="1" noChangeAspect="1" noMove="1" noResize="1" noEditPoints="1" noAdjustHandles="1" noChangeArrowheads="1" noChangeShapeType="1"/>
                </p:cNvPicPr>
                <p:nvPr/>
              </p:nvPicPr>
              <p:blipFill>
                <a:blip r:embed="rId3"/>
                <a:stretch>
                  <a:fillRect/>
                </a:stretch>
              </p:blipFill>
              <p:spPr>
                <a:xfrm>
                  <a:off x="1034004" y="1966267"/>
                  <a:ext cx="3482339" cy="1958816"/>
                </a:xfrm>
                <a:prstGeom prst="rect">
                  <a:avLst/>
                </a:prstGeom>
                <a:ln w="3175">
                  <a:solidFill>
                    <a:prstClr val="ltGray"/>
                  </a:solidFill>
                </a:ln>
              </p:spPr>
            </p:pic>
            <p:pic>
              <p:nvPicPr>
                <p:cNvPr id="4" name="Picture 4">
                  <a:hlinkClick r:id="rId10" action="ppaction://hlinksldjump"/>
                </p:cNvPr>
                <p:cNvPicPr>
                  <a:picLocks noSelect="1" noRot="1" noChangeAspect="1" noMove="1" noResize="1" noEditPoints="1" noAdjustHandles="1" noChangeArrowheads="1" noChangeShapeType="1"/>
                </p:cNvPicPr>
                <p:nvPr/>
              </p:nvPicPr>
              <p:blipFill>
                <a:blip r:embed="rId4"/>
                <a:stretch>
                  <a:fillRect/>
                </a:stretch>
              </p:blipFill>
              <p:spPr>
                <a:xfrm>
                  <a:off x="4818959" y="1957217"/>
                  <a:ext cx="3482339" cy="1958816"/>
                </a:xfrm>
                <a:prstGeom prst="rect">
                  <a:avLst/>
                </a:prstGeom>
                <a:ln w="3175">
                  <a:solidFill>
                    <a:prstClr val="ltGray"/>
                  </a:solidFill>
                </a:ln>
              </p:spPr>
            </p:pic>
            <p:pic>
              <p:nvPicPr>
                <p:cNvPr id="6" name="Picture 6">
                  <a:hlinkClick r:id="rId11" action="ppaction://hlinksldjump"/>
                </p:cNvPr>
                <p:cNvPicPr>
                  <a:picLocks noSelect="1" noRot="1" noChangeAspect="1" noMove="1" noResize="1" noEditPoints="1" noAdjustHandles="1" noChangeArrowheads="1" noChangeShapeType="1"/>
                </p:cNvPicPr>
                <p:nvPr/>
              </p:nvPicPr>
              <p:blipFill>
                <a:blip r:embed="rId5"/>
                <a:stretch>
                  <a:fillRect/>
                </a:stretch>
              </p:blipFill>
              <p:spPr>
                <a:xfrm>
                  <a:off x="8582915" y="1954181"/>
                  <a:ext cx="3482339" cy="1958816"/>
                </a:xfrm>
                <a:prstGeom prst="rect">
                  <a:avLst/>
                </a:prstGeom>
                <a:ln w="3175">
                  <a:solidFill>
                    <a:prstClr val="ltGray"/>
                  </a:solidFill>
                </a:ln>
              </p:spPr>
            </p:pic>
            <p:pic>
              <p:nvPicPr>
                <p:cNvPr id="8" name="Picture 8">
                  <a:hlinkClick r:id="rId12" action="ppaction://hlinksldjump"/>
                </p:cNvPr>
                <p:cNvPicPr>
                  <a:picLocks noSelect="1" noRot="1" noChangeAspect="1" noMove="1" noResize="1" noEditPoints="1" noAdjustHandles="1" noChangeArrowheads="1" noChangeShapeType="1"/>
                </p:cNvPicPr>
                <p:nvPr/>
              </p:nvPicPr>
              <p:blipFill>
                <a:blip r:embed="rId6"/>
                <a:stretch>
                  <a:fillRect/>
                </a:stretch>
              </p:blipFill>
              <p:spPr>
                <a:xfrm>
                  <a:off x="1011125" y="4227733"/>
                  <a:ext cx="3482339" cy="1958816"/>
                </a:xfrm>
                <a:prstGeom prst="rect">
                  <a:avLst/>
                </a:prstGeom>
                <a:ln w="3175">
                  <a:solidFill>
                    <a:prstClr val="ltGray"/>
                  </a:solidFill>
                </a:ln>
              </p:spPr>
            </p:pic>
            <p:pic>
              <p:nvPicPr>
                <p:cNvPr id="9" name="Picture 9">
                  <a:hlinkClick r:id="rId13" action="ppaction://hlinksldjump"/>
                </p:cNvPr>
                <p:cNvPicPr>
                  <a:picLocks noSelect="1" noRot="1" noChangeAspect="1" noMove="1" noResize="1" noEditPoints="1" noAdjustHandles="1" noChangeArrowheads="1" noChangeShapeType="1"/>
                </p:cNvPicPr>
                <p:nvPr/>
              </p:nvPicPr>
              <p:blipFill>
                <a:blip r:embed="rId7"/>
                <a:stretch>
                  <a:fillRect/>
                </a:stretch>
              </p:blipFill>
              <p:spPr>
                <a:xfrm>
                  <a:off x="4821222" y="4209242"/>
                  <a:ext cx="3482339" cy="1958816"/>
                </a:xfrm>
                <a:prstGeom prst="rect">
                  <a:avLst/>
                </a:prstGeom>
                <a:ln w="3175">
                  <a:solidFill>
                    <a:prstClr val="ltGray"/>
                  </a:solidFill>
                </a:ln>
              </p:spPr>
            </p:pic>
            <p:pic>
              <p:nvPicPr>
                <p:cNvPr id="10" name="Picture 10">
                  <a:hlinkClick r:id="rId14" action="ppaction://hlinksldjump"/>
                </p:cNvPr>
                <p:cNvPicPr>
                  <a:picLocks noSelect="1" noRot="1" noChangeAspect="1" noMove="1" noResize="1" noEditPoints="1" noAdjustHandles="1" noChangeArrowheads="1" noChangeShapeType="1"/>
                </p:cNvPicPr>
                <p:nvPr/>
              </p:nvPicPr>
              <p:blipFill>
                <a:blip r:embed="rId8"/>
                <a:stretch>
                  <a:fillRect/>
                </a:stretch>
              </p:blipFill>
              <p:spPr>
                <a:xfrm>
                  <a:off x="8564806" y="4193219"/>
                  <a:ext cx="3482339" cy="1958816"/>
                </a:xfrm>
                <a:prstGeom prst="rect">
                  <a:avLst/>
                </a:prstGeom>
                <a:ln w="3175">
                  <a:solidFill>
                    <a:prstClr val="ltGray"/>
                  </a:solidFill>
                </a:ln>
              </p:spPr>
            </p:pic>
          </p:grpSp>
        </mc:Fallback>
      </mc:AlternateContent>
      <p:sp>
        <p:nvSpPr>
          <p:cNvPr id="7" name="TextBox 6">
            <a:extLst>
              <a:ext uri="{FF2B5EF4-FFF2-40B4-BE49-F238E27FC236}">
                <a16:creationId xmlns:a16="http://schemas.microsoft.com/office/drawing/2014/main" id="{F4A3DC4C-D886-911D-5C86-80B7CC9C2B91}"/>
              </a:ext>
            </a:extLst>
          </p:cNvPr>
          <p:cNvSpPr txBox="1"/>
          <p:nvPr/>
        </p:nvSpPr>
        <p:spPr>
          <a:xfrm>
            <a:off x="584200" y="1128045"/>
            <a:ext cx="8913264" cy="677108"/>
          </a:xfrm>
          <a:prstGeom prst="rect">
            <a:avLst/>
          </a:prstGeom>
          <a:noFill/>
        </p:spPr>
        <p:txBody>
          <a:bodyPr wrap="square" lIns="0" tIns="0" rIns="0" bIns="0" rtlCol="0">
            <a:spAutoFit/>
          </a:bodyPr>
          <a:lstStyle/>
          <a:p>
            <a:r>
              <a:rPr lang="en-US" sz="2400" dirty="0">
                <a:ea typeface="Batang"/>
              </a:rPr>
              <a:t>By the end of this module, you will be able to:</a:t>
            </a:r>
            <a:endParaRPr lang="en-US" sz="2400" dirty="0"/>
          </a:p>
          <a:p>
            <a:pPr algn="l"/>
            <a:endParaRPr lang="en-US" sz="2000" dirty="0"/>
          </a:p>
        </p:txBody>
      </p:sp>
    </p:spTree>
    <p:extLst>
      <p:ext uri="{BB962C8B-B14F-4D97-AF65-F5344CB8AC3E}">
        <p14:creationId xmlns:p14="http://schemas.microsoft.com/office/powerpoint/2010/main" val="12465302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Virtual Filtering Platform (VFP)</a:t>
            </a:r>
          </a:p>
        </p:txBody>
      </p:sp>
      <p:sp>
        <p:nvSpPr>
          <p:cNvPr id="4" name="Text Placeholder 3"/>
          <p:cNvSpPr>
            <a:spLocks noGrp="1"/>
          </p:cNvSpPr>
          <p:nvPr>
            <p:ph idx="1"/>
          </p:nvPr>
        </p:nvSpPr>
        <p:spPr>
          <a:xfrm>
            <a:off x="584200" y="1435503"/>
            <a:ext cx="5255491" cy="4739759"/>
          </a:xfrm>
        </p:spPr>
        <p:txBody>
          <a:bodyPr vert="horz" wrap="square" lIns="0" tIns="0" rIns="0" bIns="0" rtlCol="0" anchor="t">
            <a:spAutoFit/>
          </a:bodyPr>
          <a:lstStyle/>
          <a:p>
            <a:r>
              <a:rPr lang="en-US" sz="2000" dirty="0">
                <a:cs typeface="Segoe UI"/>
              </a:rPr>
              <a:t>VFP operates on top of Hyper-V’s extensible switch as a packet filter.</a:t>
            </a:r>
          </a:p>
          <a:p>
            <a:r>
              <a:rPr lang="en-US" sz="2000" dirty="0">
                <a:cs typeface="Segoe UI"/>
              </a:rPr>
              <a:t>A programming model based on layer and Match Action Tables (MAT).</a:t>
            </a:r>
          </a:p>
          <a:p>
            <a:r>
              <a:rPr lang="en-US" sz="2000" dirty="0">
                <a:cs typeface="Segoe UI"/>
              </a:rPr>
              <a:t>Includes a fastpath through Unified Flow Tables and a classifier used to match rules in the MAT layers.</a:t>
            </a:r>
          </a:p>
          <a:p>
            <a:r>
              <a:rPr lang="en-US" sz="2000" dirty="0">
                <a:cs typeface="Segoe UI"/>
              </a:rPr>
              <a:t>Provides core SDN functionality for Azure networking services including:</a:t>
            </a:r>
          </a:p>
          <a:p>
            <a:pPr lvl="1"/>
            <a:r>
              <a:rPr lang="en-US" dirty="0">
                <a:cs typeface="Segoe UI"/>
              </a:rPr>
              <a:t>Address virtualization for VNET</a:t>
            </a:r>
          </a:p>
          <a:p>
            <a:pPr lvl="1"/>
            <a:r>
              <a:rPr lang="en-US" dirty="0">
                <a:cs typeface="Segoe UI"/>
              </a:rPr>
              <a:t>VIP to DIP translation for SLB</a:t>
            </a:r>
          </a:p>
          <a:p>
            <a:pPr lvl="1"/>
            <a:r>
              <a:rPr lang="en-US" dirty="0">
                <a:cs typeface="Segoe UI"/>
              </a:rPr>
              <a:t>ACLs, Metering, QoS, Security Guards</a:t>
            </a:r>
          </a:p>
          <a:p>
            <a:r>
              <a:rPr lang="en-US" sz="2000" dirty="0">
                <a:cs typeface="Segoe UI"/>
              </a:rPr>
              <a:t>Supports all Azure data plane policies at 40GbE+ with offloads.</a:t>
            </a:r>
          </a:p>
        </p:txBody>
      </p:sp>
      <p:pic>
        <p:nvPicPr>
          <p:cNvPr id="2" name="Content Placeholder 11">
            <a:extLst>
              <a:ext uri="{FF2B5EF4-FFF2-40B4-BE49-F238E27FC236}">
                <a16:creationId xmlns:a16="http://schemas.microsoft.com/office/drawing/2014/main" id="{E80290F0-AD83-2B81-6EDD-D14EE4B3C746}"/>
              </a:ext>
            </a:extLst>
          </p:cNvPr>
          <p:cNvPicPr>
            <a:picLocks noChangeAspect="1"/>
          </p:cNvPicPr>
          <p:nvPr/>
        </p:nvPicPr>
        <p:blipFill>
          <a:blip r:embed="rId3"/>
          <a:stretch>
            <a:fillRect/>
          </a:stretch>
        </p:blipFill>
        <p:spPr>
          <a:xfrm>
            <a:off x="5792585" y="1745673"/>
            <a:ext cx="5814198" cy="4091924"/>
          </a:xfrm>
          <a:prstGeom prst="rect">
            <a:avLst/>
          </a:prstGeom>
        </p:spPr>
      </p:pic>
    </p:spTree>
    <p:extLst>
      <p:ext uri="{BB962C8B-B14F-4D97-AF65-F5344CB8AC3E}">
        <p14:creationId xmlns:p14="http://schemas.microsoft.com/office/powerpoint/2010/main" val="30729672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Virtual Filtering Platform (VFP)</a:t>
            </a:r>
          </a:p>
        </p:txBody>
      </p:sp>
      <p:sp>
        <p:nvSpPr>
          <p:cNvPr id="4" name="Text Placeholder 3"/>
          <p:cNvSpPr>
            <a:spLocks noGrp="1"/>
          </p:cNvSpPr>
          <p:nvPr>
            <p:ph idx="1"/>
          </p:nvPr>
        </p:nvSpPr>
        <p:spPr>
          <a:xfrm>
            <a:off x="584200" y="1435503"/>
            <a:ext cx="11018520" cy="5170646"/>
          </a:xfrm>
        </p:spPr>
        <p:txBody>
          <a:bodyPr vert="horz" wrap="square" lIns="0" tIns="0" rIns="0" bIns="0" rtlCol="0" anchor="t">
            <a:spAutoFit/>
          </a:bodyPr>
          <a:lstStyle/>
          <a:p>
            <a:r>
              <a:rPr lang="en-US" sz="2400" dirty="0">
                <a:latin typeface="Segoe Sans Text_MSFontService"/>
                <a:cs typeface="Segoe UI"/>
              </a:rPr>
              <a:t>The core VFP model assumes a switch with multiple ports that are connected to virtual NICs (vNICs).</a:t>
            </a:r>
          </a:p>
          <a:p>
            <a:pPr marL="0" indent="0">
              <a:buNone/>
            </a:pPr>
            <a:endParaRPr lang="en-US" sz="2400" dirty="0">
              <a:latin typeface="Segoe Sans Text_MSFontService"/>
              <a:cs typeface="Segoe UI"/>
            </a:endParaRPr>
          </a:p>
          <a:p>
            <a:r>
              <a:rPr lang="en-US" sz="2400" dirty="0">
                <a:latin typeface="Segoe Sans Text_MSFontService"/>
                <a:cs typeface="Segoe UI"/>
              </a:rPr>
              <a:t>VFP filters traffic from a vNIC to the switch, and from the switch to a vNIC.</a:t>
            </a:r>
          </a:p>
          <a:p>
            <a:pPr marL="0" indent="0">
              <a:buNone/>
            </a:pPr>
            <a:endParaRPr lang="en-US" sz="2400" dirty="0">
              <a:latin typeface="Segoe Sans Text_MSFontService"/>
              <a:cs typeface="Segoe UI"/>
            </a:endParaRPr>
          </a:p>
          <a:p>
            <a:r>
              <a:rPr lang="en-US" sz="2400" dirty="0">
                <a:latin typeface="Segoe Sans Text_MSFontService"/>
                <a:cs typeface="Segoe UI"/>
              </a:rPr>
              <a:t>VFP policies are associated to a specific port.</a:t>
            </a:r>
          </a:p>
          <a:p>
            <a:pPr marL="0" indent="0">
              <a:buNone/>
            </a:pPr>
            <a:endParaRPr lang="en-US" sz="2400" dirty="0">
              <a:latin typeface="Segoe Sans Text_MSFontService"/>
              <a:cs typeface="Segoe UI"/>
            </a:endParaRPr>
          </a:p>
          <a:p>
            <a:r>
              <a:rPr lang="en-US" sz="2400" dirty="0">
                <a:latin typeface="Segoe Sans Text_MSFontService"/>
                <a:cs typeface="Segoe UI"/>
              </a:rPr>
              <a:t>From the perspective of a VM with vNIC attached to a port:</a:t>
            </a:r>
          </a:p>
          <a:p>
            <a:pPr lvl="1"/>
            <a:r>
              <a:rPr lang="en-US" sz="2400" dirty="0">
                <a:latin typeface="Segoe Sans Text_MSFontService"/>
                <a:cs typeface="Segoe UI"/>
              </a:rPr>
              <a:t>Ingress traffic to the switch is considered outbound traffic from the VM.</a:t>
            </a:r>
          </a:p>
          <a:p>
            <a:pPr lvl="1"/>
            <a:r>
              <a:rPr lang="en-US" sz="2400" dirty="0">
                <a:latin typeface="Segoe Sans Text_MSFontService"/>
                <a:cs typeface="Segoe UI"/>
              </a:rPr>
              <a:t>Egress traffic from the switch is considered inbound traffic to the VM.</a:t>
            </a:r>
          </a:p>
          <a:p>
            <a:pPr marL="228600" lvl="1" indent="0">
              <a:buNone/>
            </a:pPr>
            <a:endParaRPr lang="en-US" sz="2400" dirty="0">
              <a:latin typeface="Segoe Sans Text_MSFontService"/>
              <a:cs typeface="Segoe UI"/>
            </a:endParaRPr>
          </a:p>
          <a:p>
            <a:r>
              <a:rPr lang="en-US" sz="2400" dirty="0">
                <a:latin typeface="Segoe Sans Text_MSFontService"/>
                <a:cs typeface="Segoe UI"/>
              </a:rPr>
              <a:t>VFP API and policies are based on outbound and inbound flows.</a:t>
            </a:r>
            <a:endParaRPr lang="en-US" sz="2400" dirty="0">
              <a:cs typeface="Segoe UI"/>
            </a:endParaRPr>
          </a:p>
        </p:txBody>
      </p:sp>
    </p:spTree>
    <p:extLst>
      <p:ext uri="{BB962C8B-B14F-4D97-AF65-F5344CB8AC3E}">
        <p14:creationId xmlns:p14="http://schemas.microsoft.com/office/powerpoint/2010/main" val="1021282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VFP Layers</a:t>
            </a:r>
          </a:p>
        </p:txBody>
      </p:sp>
      <p:sp>
        <p:nvSpPr>
          <p:cNvPr id="4" name="Text Placeholder 3"/>
          <p:cNvSpPr>
            <a:spLocks noGrp="1"/>
          </p:cNvSpPr>
          <p:nvPr>
            <p:ph idx="1"/>
          </p:nvPr>
        </p:nvSpPr>
        <p:spPr>
          <a:xfrm>
            <a:off x="584200" y="1435503"/>
            <a:ext cx="4798291" cy="4247317"/>
          </a:xfrm>
        </p:spPr>
        <p:txBody>
          <a:bodyPr vert="horz" wrap="square" lIns="0" tIns="0" rIns="0" bIns="0" rtlCol="0" anchor="t">
            <a:spAutoFit/>
          </a:bodyPr>
          <a:lstStyle/>
          <a:p>
            <a:r>
              <a:rPr lang="en-US" sz="2000" dirty="0">
                <a:latin typeface="Segoe Sans Text_MSFontService"/>
                <a:cs typeface="Segoe UI"/>
              </a:rPr>
              <a:t>VFP divides the port’s policy into layers.</a:t>
            </a:r>
          </a:p>
          <a:p>
            <a:r>
              <a:rPr lang="en-US" sz="2000" dirty="0">
                <a:latin typeface="Segoe Sans Text_MSFontService"/>
                <a:cs typeface="Segoe UI"/>
              </a:rPr>
              <a:t>Layers are the basic Match Action Tables that controllers use to specify policy.</a:t>
            </a:r>
          </a:p>
          <a:p>
            <a:r>
              <a:rPr lang="en-US" sz="2000" dirty="0">
                <a:latin typeface="Segoe Sans Text_MSFontService"/>
                <a:cs typeface="Segoe UI"/>
              </a:rPr>
              <a:t>Each layer is comprised of multiple groups (inbound/outbound IPv4 and IPv6), and each of these groups can contain multiple rules.</a:t>
            </a:r>
          </a:p>
          <a:p>
            <a:r>
              <a:rPr lang="en-US" sz="2000" dirty="0">
                <a:latin typeface="Segoe Sans Text_MSFontService"/>
                <a:cs typeface="Segoe UI"/>
              </a:rPr>
              <a:t>VFP works on a priority basis when processing rules.</a:t>
            </a:r>
          </a:p>
          <a:p>
            <a:r>
              <a:rPr lang="en-US" sz="2000" dirty="0">
                <a:latin typeface="Segoe Sans Text_MSFontService"/>
                <a:cs typeface="Segoe UI"/>
              </a:rPr>
              <a:t>Resources like NAT pools or PA-CA mapping pools are available to any layer to implement special functionality such as SLB or VNET.</a:t>
            </a:r>
            <a:endParaRPr lang="en-US" sz="2000" dirty="0">
              <a:cs typeface="Segoe UI"/>
            </a:endParaRPr>
          </a:p>
        </p:txBody>
      </p:sp>
      <p:pic>
        <p:nvPicPr>
          <p:cNvPr id="2" name="Content Placeholder 7">
            <a:extLst>
              <a:ext uri="{FF2B5EF4-FFF2-40B4-BE49-F238E27FC236}">
                <a16:creationId xmlns:a16="http://schemas.microsoft.com/office/drawing/2014/main" id="{92F6A1BF-F3C6-AFBC-F7CB-1188E08A8514}"/>
              </a:ext>
            </a:extLst>
          </p:cNvPr>
          <p:cNvPicPr>
            <a:picLocks noChangeAspect="1"/>
          </p:cNvPicPr>
          <p:nvPr/>
        </p:nvPicPr>
        <p:blipFill>
          <a:blip r:embed="rId3"/>
          <a:stretch>
            <a:fillRect/>
          </a:stretch>
        </p:blipFill>
        <p:spPr>
          <a:xfrm>
            <a:off x="5382491" y="1106802"/>
            <a:ext cx="6771020" cy="4576018"/>
          </a:xfrm>
          <a:prstGeom prst="rect">
            <a:avLst/>
          </a:prstGeom>
        </p:spPr>
      </p:pic>
    </p:spTree>
    <p:extLst>
      <p:ext uri="{BB962C8B-B14F-4D97-AF65-F5344CB8AC3E}">
        <p14:creationId xmlns:p14="http://schemas.microsoft.com/office/powerpoint/2010/main" val="30101821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VFP layers</a:t>
            </a:r>
          </a:p>
        </p:txBody>
      </p:sp>
      <p:sp>
        <p:nvSpPr>
          <p:cNvPr id="4" name="Text Placeholder 3"/>
          <p:cNvSpPr>
            <a:spLocks noGrp="1"/>
          </p:cNvSpPr>
          <p:nvPr>
            <p:ph idx="1"/>
          </p:nvPr>
        </p:nvSpPr>
        <p:spPr>
          <a:xfrm>
            <a:off x="584200" y="1435503"/>
            <a:ext cx="4652818" cy="5244513"/>
          </a:xfrm>
        </p:spPr>
        <p:txBody>
          <a:bodyPr vert="horz" wrap="square" lIns="0" tIns="0" rIns="0" bIns="0" rtlCol="0" anchor="t">
            <a:spAutoFit/>
          </a:bodyPr>
          <a:lstStyle/>
          <a:p>
            <a:r>
              <a:rPr lang="en-US" sz="2400" dirty="0">
                <a:latin typeface="Segoe Sans Text_MSFontService"/>
                <a:cs typeface="Segoe UI"/>
              </a:rPr>
              <a:t>VNET layer creates a Customer Address (CA) and Physical Address (PA) boundary.</a:t>
            </a:r>
          </a:p>
          <a:p>
            <a:pPr marL="0" indent="0">
              <a:buNone/>
            </a:pPr>
            <a:endParaRPr lang="en-US" sz="2400" dirty="0">
              <a:latin typeface="Segoe Sans Text_MSFontService"/>
              <a:cs typeface="Segoe UI"/>
            </a:endParaRPr>
          </a:p>
          <a:p>
            <a:r>
              <a:rPr lang="en-US" sz="2400" dirty="0">
                <a:latin typeface="Segoe Sans Text_MSFontService"/>
                <a:cs typeface="Segoe UI"/>
              </a:rPr>
              <a:t>NAT layer translates Direct IP (DIPs) to Virtual IP (VIP).</a:t>
            </a:r>
          </a:p>
          <a:p>
            <a:pPr marL="0" indent="0">
              <a:buNone/>
            </a:pPr>
            <a:endParaRPr lang="en-US" sz="2400" dirty="0">
              <a:latin typeface="Segoe Sans Text_MSFontService"/>
              <a:cs typeface="Segoe UI"/>
            </a:endParaRPr>
          </a:p>
          <a:p>
            <a:r>
              <a:rPr lang="en-US" sz="2400" dirty="0">
                <a:latin typeface="Segoe Sans Text_MSFontService"/>
                <a:cs typeface="Segoe UI"/>
              </a:rPr>
              <a:t>Firewall ACLs are then applied on the DIPs of the VMs within the Customer Address space.</a:t>
            </a:r>
          </a:p>
          <a:p>
            <a:pPr marL="0" indent="0">
              <a:buNone/>
            </a:pPr>
            <a:endParaRPr lang="en-US" sz="2400" dirty="0">
              <a:latin typeface="Segoe Sans Text_MSFontService"/>
              <a:cs typeface="Segoe UI"/>
            </a:endParaRPr>
          </a:p>
          <a:p>
            <a:r>
              <a:rPr lang="en-US" sz="2400" dirty="0">
                <a:latin typeface="Segoe Sans Text_MSFontService"/>
                <a:cs typeface="Segoe UI"/>
              </a:rPr>
              <a:t>Metering allows for billing for ingress/egress traffic per VM.</a:t>
            </a:r>
            <a:endParaRPr lang="en-US" sz="2400" dirty="0">
              <a:cs typeface="Segoe UI"/>
            </a:endParaRPr>
          </a:p>
        </p:txBody>
      </p:sp>
      <p:pic>
        <p:nvPicPr>
          <p:cNvPr id="2" name="Content Placeholder 10">
            <a:extLst>
              <a:ext uri="{FF2B5EF4-FFF2-40B4-BE49-F238E27FC236}">
                <a16:creationId xmlns:a16="http://schemas.microsoft.com/office/drawing/2014/main" id="{F39B3E73-96CD-8A84-E4CF-97C64D5886ED}"/>
              </a:ext>
            </a:extLst>
          </p:cNvPr>
          <p:cNvPicPr>
            <a:picLocks noChangeAspect="1"/>
          </p:cNvPicPr>
          <p:nvPr/>
        </p:nvPicPr>
        <p:blipFill>
          <a:blip r:embed="rId3"/>
          <a:stretch>
            <a:fillRect/>
          </a:stretch>
        </p:blipFill>
        <p:spPr>
          <a:xfrm>
            <a:off x="6255327" y="955797"/>
            <a:ext cx="5082102" cy="5280105"/>
          </a:xfrm>
          <a:prstGeom prst="rect">
            <a:avLst/>
          </a:prstGeom>
        </p:spPr>
      </p:pic>
    </p:spTree>
    <p:extLst>
      <p:ext uri="{BB962C8B-B14F-4D97-AF65-F5344CB8AC3E}">
        <p14:creationId xmlns:p14="http://schemas.microsoft.com/office/powerpoint/2010/main" val="16961502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Groups and rules</a:t>
            </a:r>
          </a:p>
        </p:txBody>
      </p:sp>
      <p:sp>
        <p:nvSpPr>
          <p:cNvPr id="4" name="Text Placeholder 3"/>
          <p:cNvSpPr>
            <a:spLocks noGrp="1"/>
          </p:cNvSpPr>
          <p:nvPr>
            <p:ph idx="1"/>
          </p:nvPr>
        </p:nvSpPr>
        <p:spPr>
          <a:xfrm>
            <a:off x="584200" y="1435503"/>
            <a:ext cx="5511800" cy="3988784"/>
          </a:xfrm>
        </p:spPr>
        <p:txBody>
          <a:bodyPr vert="horz" wrap="square" lIns="0" tIns="0" rIns="0" bIns="0" rtlCol="0" anchor="t">
            <a:spAutoFit/>
          </a:bodyPr>
          <a:lstStyle/>
          <a:p>
            <a:r>
              <a:rPr lang="en-US" sz="2400" dirty="0">
                <a:latin typeface="Segoe Sans Text_MSFontService"/>
                <a:cs typeface="Segoe UI"/>
              </a:rPr>
              <a:t>Rules are organized into groups for purposes of doing transactional update and replacement operations.</a:t>
            </a:r>
          </a:p>
          <a:p>
            <a:pPr marL="0" indent="0">
              <a:buNone/>
            </a:pPr>
            <a:endParaRPr lang="en-US" sz="2400" dirty="0">
              <a:latin typeface="Segoe Sans Text_MSFontService"/>
              <a:cs typeface="Segoe UI"/>
            </a:endParaRPr>
          </a:p>
          <a:p>
            <a:r>
              <a:rPr lang="en-US" sz="2400" dirty="0">
                <a:latin typeface="Segoe Sans Text_MSFontService"/>
                <a:cs typeface="Segoe UI"/>
              </a:rPr>
              <a:t>Rules perform actions on matching packets in the Match Action Tables (MAT).</a:t>
            </a:r>
          </a:p>
          <a:p>
            <a:pPr marL="0" indent="0">
              <a:buNone/>
            </a:pPr>
            <a:endParaRPr lang="en-US" sz="2400" dirty="0">
              <a:latin typeface="Segoe Sans Text_MSFontService"/>
              <a:cs typeface="Segoe UI"/>
            </a:endParaRPr>
          </a:p>
          <a:p>
            <a:r>
              <a:rPr lang="en-US" sz="2400" dirty="0">
                <a:latin typeface="Segoe Sans Text_MSFontService"/>
                <a:cs typeface="Segoe UI"/>
              </a:rPr>
              <a:t>Rules are made up of conditions and actions.</a:t>
            </a:r>
            <a:endParaRPr lang="en-US" sz="2400" dirty="0">
              <a:cs typeface="Segoe UI"/>
            </a:endParaRPr>
          </a:p>
        </p:txBody>
      </p:sp>
      <p:pic>
        <p:nvPicPr>
          <p:cNvPr id="2" name="Content Placeholder 11">
            <a:extLst>
              <a:ext uri="{FF2B5EF4-FFF2-40B4-BE49-F238E27FC236}">
                <a16:creationId xmlns:a16="http://schemas.microsoft.com/office/drawing/2014/main" id="{47BF582D-6EEF-D5C8-ECD6-9656F39AE4A9}"/>
              </a:ext>
            </a:extLst>
          </p:cNvPr>
          <p:cNvPicPr>
            <a:picLocks noChangeAspect="1"/>
          </p:cNvPicPr>
          <p:nvPr/>
        </p:nvPicPr>
        <p:blipFill>
          <a:blip r:embed="rId3"/>
          <a:stretch>
            <a:fillRect/>
          </a:stretch>
        </p:blipFill>
        <p:spPr>
          <a:xfrm>
            <a:off x="6420091" y="955798"/>
            <a:ext cx="5519395" cy="4771693"/>
          </a:xfrm>
          <a:prstGeom prst="rect">
            <a:avLst/>
          </a:prstGeom>
        </p:spPr>
      </p:pic>
    </p:spTree>
    <p:extLst>
      <p:ext uri="{BB962C8B-B14F-4D97-AF65-F5344CB8AC3E}">
        <p14:creationId xmlns:p14="http://schemas.microsoft.com/office/powerpoint/2010/main" val="6712241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Unified </a:t>
            </a:r>
            <a:r>
              <a:rPr lang="en-US" dirty="0"/>
              <a:t>f</a:t>
            </a:r>
            <a:r>
              <a:rPr lang="en-US" sz="3600" dirty="0"/>
              <a:t>low IDs</a:t>
            </a:r>
          </a:p>
        </p:txBody>
      </p:sp>
      <p:sp>
        <p:nvSpPr>
          <p:cNvPr id="4" name="Text Placeholder 3"/>
          <p:cNvSpPr>
            <a:spLocks noGrp="1"/>
          </p:cNvSpPr>
          <p:nvPr>
            <p:ph idx="1"/>
          </p:nvPr>
        </p:nvSpPr>
        <p:spPr>
          <a:xfrm>
            <a:off x="584200" y="1435503"/>
            <a:ext cx="4044950" cy="4358116"/>
          </a:xfrm>
        </p:spPr>
        <p:txBody>
          <a:bodyPr vert="horz" wrap="square" lIns="0" tIns="0" rIns="0" bIns="0" rtlCol="0" anchor="t">
            <a:spAutoFit/>
          </a:bodyPr>
          <a:lstStyle/>
          <a:p>
            <a:r>
              <a:rPr lang="en-US" sz="2400" dirty="0">
                <a:latin typeface="Segoe Sans Text_MSFontService"/>
                <a:cs typeface="Segoe UI"/>
              </a:rPr>
              <a:t>VFP packet processor beings with parsing.</a:t>
            </a:r>
          </a:p>
          <a:p>
            <a:pPr marL="0" indent="0">
              <a:buNone/>
            </a:pPr>
            <a:endParaRPr lang="en-US" sz="2400" dirty="0">
              <a:latin typeface="Segoe Sans Text_MSFontService"/>
              <a:cs typeface="Segoe UI"/>
            </a:endParaRPr>
          </a:p>
          <a:p>
            <a:r>
              <a:rPr lang="en-US" sz="2400" dirty="0">
                <a:latin typeface="Segoe Sans Text_MSFontService"/>
                <a:cs typeface="Segoe UI"/>
              </a:rPr>
              <a:t>One each of the L2/L3/L4 header form a header group, and relevant fields form a single FlowID.</a:t>
            </a:r>
          </a:p>
          <a:p>
            <a:pPr marL="0" indent="0">
              <a:buNone/>
            </a:pPr>
            <a:endParaRPr lang="en-US" sz="2400" dirty="0">
              <a:latin typeface="Segoe Sans Text_MSFontService"/>
              <a:cs typeface="Segoe UI"/>
            </a:endParaRPr>
          </a:p>
          <a:p>
            <a:r>
              <a:rPr lang="en-US" sz="2400" dirty="0">
                <a:latin typeface="Segoe Sans Text_MSFontService"/>
                <a:cs typeface="Segoe UI"/>
              </a:rPr>
              <a:t>The tuple of all FlowIDs in a packet is a Unified FlowID (UFID).</a:t>
            </a:r>
            <a:endParaRPr lang="en-US" sz="2400" dirty="0">
              <a:cs typeface="Segoe UI"/>
            </a:endParaRPr>
          </a:p>
        </p:txBody>
      </p:sp>
      <p:pic>
        <p:nvPicPr>
          <p:cNvPr id="2" name="Content Placeholder 7">
            <a:extLst>
              <a:ext uri="{FF2B5EF4-FFF2-40B4-BE49-F238E27FC236}">
                <a16:creationId xmlns:a16="http://schemas.microsoft.com/office/drawing/2014/main" id="{A8B98DC8-FE37-9BA0-AE1F-9B5B5092768D}"/>
              </a:ext>
            </a:extLst>
          </p:cNvPr>
          <p:cNvPicPr>
            <a:picLocks noChangeAspect="1"/>
          </p:cNvPicPr>
          <p:nvPr/>
        </p:nvPicPr>
        <p:blipFill>
          <a:blip r:embed="rId3"/>
          <a:stretch>
            <a:fillRect/>
          </a:stretch>
        </p:blipFill>
        <p:spPr>
          <a:xfrm>
            <a:off x="4634248" y="1435503"/>
            <a:ext cx="7295884" cy="3593697"/>
          </a:xfrm>
          <a:prstGeom prst="rect">
            <a:avLst/>
          </a:prstGeom>
        </p:spPr>
      </p:pic>
    </p:spTree>
    <p:extLst>
      <p:ext uri="{BB962C8B-B14F-4D97-AF65-F5344CB8AC3E}">
        <p14:creationId xmlns:p14="http://schemas.microsoft.com/office/powerpoint/2010/main" val="35616150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Header transposition actions</a:t>
            </a:r>
          </a:p>
        </p:txBody>
      </p:sp>
      <p:sp>
        <p:nvSpPr>
          <p:cNvPr id="4" name="Text Placeholder 3"/>
          <p:cNvSpPr>
            <a:spLocks noGrp="1"/>
          </p:cNvSpPr>
          <p:nvPr>
            <p:ph idx="1"/>
          </p:nvPr>
        </p:nvSpPr>
        <p:spPr>
          <a:xfrm>
            <a:off x="584200" y="1435503"/>
            <a:ext cx="11018520" cy="430887"/>
          </a:xfrm>
        </p:spPr>
        <p:txBody>
          <a:bodyPr vert="horz" wrap="square" lIns="0" tIns="0" rIns="0" bIns="0" rtlCol="0" anchor="t">
            <a:spAutoFit/>
          </a:bodyPr>
          <a:lstStyle/>
          <a:p>
            <a:pPr marL="0" indent="0">
              <a:buNone/>
            </a:pPr>
            <a:r>
              <a:rPr lang="en-US" dirty="0">
                <a:cs typeface="Segoe UI"/>
              </a:rPr>
              <a:t>Headers                                                Header transposition actions</a:t>
            </a:r>
          </a:p>
        </p:txBody>
      </p:sp>
      <p:pic>
        <p:nvPicPr>
          <p:cNvPr id="2" name="Content Placeholder 10">
            <a:extLst>
              <a:ext uri="{FF2B5EF4-FFF2-40B4-BE49-F238E27FC236}">
                <a16:creationId xmlns:a16="http://schemas.microsoft.com/office/drawing/2014/main" id="{6AFE5ED9-FF42-0A09-B4F2-120E69EA7C49}"/>
              </a:ext>
            </a:extLst>
          </p:cNvPr>
          <p:cNvPicPr>
            <a:picLocks noChangeAspect="1"/>
          </p:cNvPicPr>
          <p:nvPr/>
        </p:nvPicPr>
        <p:blipFill>
          <a:blip r:embed="rId3"/>
          <a:stretch>
            <a:fillRect/>
          </a:stretch>
        </p:blipFill>
        <p:spPr>
          <a:xfrm>
            <a:off x="584200" y="2258434"/>
            <a:ext cx="5435873" cy="2733177"/>
          </a:xfrm>
          <a:prstGeom prst="rect">
            <a:avLst/>
          </a:prstGeom>
        </p:spPr>
      </p:pic>
      <p:pic>
        <p:nvPicPr>
          <p:cNvPr id="3" name="Content Placeholder 14">
            <a:extLst>
              <a:ext uri="{FF2B5EF4-FFF2-40B4-BE49-F238E27FC236}">
                <a16:creationId xmlns:a16="http://schemas.microsoft.com/office/drawing/2014/main" id="{FC85C8BC-9AAD-F40F-0ADE-244F5C1E6D67}"/>
              </a:ext>
            </a:extLst>
          </p:cNvPr>
          <p:cNvPicPr>
            <a:picLocks noChangeAspect="1"/>
          </p:cNvPicPr>
          <p:nvPr/>
        </p:nvPicPr>
        <p:blipFill>
          <a:blip r:embed="rId4"/>
          <a:stretch>
            <a:fillRect/>
          </a:stretch>
        </p:blipFill>
        <p:spPr>
          <a:xfrm>
            <a:off x="6454954" y="2162991"/>
            <a:ext cx="5294926" cy="4035646"/>
          </a:xfrm>
          <a:prstGeom prst="rect">
            <a:avLst/>
          </a:prstGeom>
        </p:spPr>
      </p:pic>
    </p:spTree>
    <p:extLst>
      <p:ext uri="{BB962C8B-B14F-4D97-AF65-F5344CB8AC3E}">
        <p14:creationId xmlns:p14="http://schemas.microsoft.com/office/powerpoint/2010/main" val="19487049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Unified flow tables</a:t>
            </a:r>
          </a:p>
        </p:txBody>
      </p:sp>
      <p:sp>
        <p:nvSpPr>
          <p:cNvPr id="4" name="Text Placeholder 3"/>
          <p:cNvSpPr>
            <a:spLocks noGrp="1"/>
          </p:cNvSpPr>
          <p:nvPr>
            <p:ph idx="1"/>
          </p:nvPr>
        </p:nvSpPr>
        <p:spPr>
          <a:xfrm>
            <a:off x="584200" y="1435503"/>
            <a:ext cx="4902200" cy="4358116"/>
          </a:xfrm>
        </p:spPr>
        <p:txBody>
          <a:bodyPr vert="horz" wrap="square" lIns="0" tIns="0" rIns="0" bIns="0" rtlCol="0" anchor="t">
            <a:spAutoFit/>
          </a:bodyPr>
          <a:lstStyle/>
          <a:p>
            <a:r>
              <a:rPr lang="en-US" sz="2400" dirty="0">
                <a:cs typeface="Segoe UI"/>
              </a:rPr>
              <a:t>Datapath is segmented into fast and slow path.</a:t>
            </a:r>
          </a:p>
          <a:p>
            <a:pPr marL="0" indent="0">
              <a:buNone/>
            </a:pPr>
            <a:endParaRPr lang="en-US" sz="2400" dirty="0">
              <a:cs typeface="Segoe UI"/>
            </a:endParaRPr>
          </a:p>
          <a:p>
            <a:r>
              <a:rPr lang="en-US" sz="2400" dirty="0">
                <a:cs typeface="Segoe UI"/>
              </a:rPr>
              <a:t>First packet of TCP flow - slow path is taken running the transposition engine and matching at each layer.</a:t>
            </a:r>
          </a:p>
          <a:p>
            <a:pPr marL="0" indent="0">
              <a:buNone/>
            </a:pPr>
            <a:endParaRPr lang="en-US" sz="2400" dirty="0">
              <a:cs typeface="Segoe UI"/>
            </a:endParaRPr>
          </a:p>
          <a:p>
            <a:r>
              <a:rPr lang="en-US" sz="2400" dirty="0">
                <a:cs typeface="Segoe UI"/>
              </a:rPr>
              <a:t>Subsequent packets - VFP takes fast path, matching UFID and applying transposition directly.</a:t>
            </a:r>
          </a:p>
        </p:txBody>
      </p:sp>
      <p:pic>
        <p:nvPicPr>
          <p:cNvPr id="2" name="Content Placeholder 8">
            <a:extLst>
              <a:ext uri="{FF2B5EF4-FFF2-40B4-BE49-F238E27FC236}">
                <a16:creationId xmlns:a16="http://schemas.microsoft.com/office/drawing/2014/main" id="{C55C5A8D-E84E-B0F5-E4B3-C92FFE75C5DC}"/>
              </a:ext>
            </a:extLst>
          </p:cNvPr>
          <p:cNvPicPr>
            <a:picLocks noChangeAspect="1"/>
          </p:cNvPicPr>
          <p:nvPr/>
        </p:nvPicPr>
        <p:blipFill>
          <a:blip r:embed="rId3"/>
          <a:stretch>
            <a:fillRect/>
          </a:stretch>
        </p:blipFill>
        <p:spPr>
          <a:xfrm>
            <a:off x="5792394" y="1435503"/>
            <a:ext cx="6399606" cy="3887167"/>
          </a:xfrm>
          <a:prstGeom prst="rect">
            <a:avLst/>
          </a:prstGeom>
        </p:spPr>
      </p:pic>
    </p:spTree>
    <p:extLst>
      <p:ext uri="{BB962C8B-B14F-4D97-AF65-F5344CB8AC3E}">
        <p14:creationId xmlns:p14="http://schemas.microsoft.com/office/powerpoint/2010/main" val="27094391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VFP flow tables: Match action tables</a:t>
            </a:r>
          </a:p>
        </p:txBody>
      </p:sp>
      <p:sp>
        <p:nvSpPr>
          <p:cNvPr id="4" name="Text Placeholder 3"/>
          <p:cNvSpPr>
            <a:spLocks noGrp="1"/>
          </p:cNvSpPr>
          <p:nvPr>
            <p:ph idx="1"/>
          </p:nvPr>
        </p:nvSpPr>
        <p:spPr>
          <a:xfrm>
            <a:off x="584201" y="1435503"/>
            <a:ext cx="4623904" cy="2400657"/>
          </a:xfrm>
        </p:spPr>
        <p:txBody>
          <a:bodyPr vert="horz" wrap="square" lIns="0" tIns="0" rIns="0" bIns="0" rtlCol="0" anchor="t">
            <a:spAutoFit/>
          </a:bodyPr>
          <a:lstStyle/>
          <a:p>
            <a:r>
              <a:rPr lang="en-US" sz="2000" dirty="0">
                <a:cs typeface="Segoe UI"/>
              </a:rPr>
              <a:t>VMSwitch exposes a typed Match-Action-Table API to the controller:</a:t>
            </a:r>
          </a:p>
          <a:p>
            <a:pPr lvl="1"/>
            <a:r>
              <a:rPr lang="en-US" dirty="0">
                <a:cs typeface="Segoe UI"/>
              </a:rPr>
              <a:t>Controllers define policy</a:t>
            </a:r>
          </a:p>
          <a:p>
            <a:pPr lvl="1"/>
            <a:r>
              <a:rPr lang="en-US" dirty="0">
                <a:cs typeface="Segoe UI"/>
              </a:rPr>
              <a:t>One table (layer) per policy</a:t>
            </a:r>
          </a:p>
          <a:p>
            <a:pPr marL="228600" lvl="1" indent="0">
              <a:buNone/>
            </a:pPr>
            <a:endParaRPr lang="en-US" dirty="0">
              <a:cs typeface="Segoe UI"/>
            </a:endParaRPr>
          </a:p>
          <a:p>
            <a:r>
              <a:rPr lang="en-US" sz="2000" b="1" dirty="0">
                <a:cs typeface="Segoe UI"/>
              </a:rPr>
              <a:t>Key insight</a:t>
            </a:r>
            <a:r>
              <a:rPr lang="en-US" sz="2000" dirty="0">
                <a:cs typeface="Segoe UI"/>
              </a:rPr>
              <a:t>: Let controller tell switch exactly what to do with which packets. </a:t>
            </a:r>
          </a:p>
        </p:txBody>
      </p:sp>
      <p:pic>
        <p:nvPicPr>
          <p:cNvPr id="3" name="Picture 2" descr="A close-up of a screen">
            <a:extLst>
              <a:ext uri="{FF2B5EF4-FFF2-40B4-BE49-F238E27FC236}">
                <a16:creationId xmlns:a16="http://schemas.microsoft.com/office/drawing/2014/main" id="{104D5F11-C0C7-2D9A-5A80-DBDE3D7BA6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200" y="4142884"/>
            <a:ext cx="11183730" cy="2414315"/>
          </a:xfrm>
          <a:prstGeom prst="rect">
            <a:avLst/>
          </a:prstGeom>
        </p:spPr>
      </p:pic>
      <p:pic>
        <p:nvPicPr>
          <p:cNvPr id="6" name="Picture 5" descr="A diagram of a network controller">
            <a:extLst>
              <a:ext uri="{FF2B5EF4-FFF2-40B4-BE49-F238E27FC236}">
                <a16:creationId xmlns:a16="http://schemas.microsoft.com/office/drawing/2014/main" id="{E1400B31-CFA6-A084-FEC7-102637582A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68957" y="1427372"/>
            <a:ext cx="5367130" cy="2715512"/>
          </a:xfrm>
          <a:prstGeom prst="rect">
            <a:avLst/>
          </a:prstGeom>
        </p:spPr>
      </p:pic>
    </p:spTree>
    <p:extLst>
      <p:ext uri="{BB962C8B-B14F-4D97-AF65-F5344CB8AC3E}">
        <p14:creationId xmlns:p14="http://schemas.microsoft.com/office/powerpoint/2010/main" val="23784070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E4A7E30-8D92-48A5-A5FD-F84741BCB988}"/>
              </a:ext>
            </a:extLst>
          </p:cNvPr>
          <p:cNvSpPr>
            <a:spLocks noGrp="1"/>
          </p:cNvSpPr>
          <p:nvPr>
            <p:ph type="title"/>
          </p:nvPr>
        </p:nvSpPr>
        <p:spPr>
          <a:xfrm>
            <a:off x="588263" y="457200"/>
            <a:ext cx="11018520" cy="498598"/>
          </a:xfrm>
        </p:spPr>
        <p:txBody>
          <a:bodyPr/>
          <a:lstStyle/>
          <a:p>
            <a:pPr>
              <a:lnSpc>
                <a:spcPct val="90000"/>
              </a:lnSpc>
              <a:spcAft>
                <a:spcPts val="600"/>
              </a:spcAft>
            </a:pPr>
            <a:r>
              <a:rPr lang="en-US" sz="3600" dirty="0"/>
              <a:t>VFP flow tables: Unified flow</a:t>
            </a:r>
          </a:p>
        </p:txBody>
      </p:sp>
      <p:sp>
        <p:nvSpPr>
          <p:cNvPr id="4" name="Text Placeholder 3"/>
          <p:cNvSpPr>
            <a:spLocks noGrp="1"/>
          </p:cNvSpPr>
          <p:nvPr>
            <p:ph idx="1"/>
          </p:nvPr>
        </p:nvSpPr>
        <p:spPr>
          <a:xfrm>
            <a:off x="584200" y="1435503"/>
            <a:ext cx="11018520" cy="812530"/>
          </a:xfrm>
        </p:spPr>
        <p:txBody>
          <a:bodyPr vert="horz" wrap="square" lIns="0" tIns="0" rIns="0" bIns="0" rtlCol="0" anchor="t">
            <a:spAutoFit/>
          </a:bodyPr>
          <a:lstStyle/>
          <a:p>
            <a:r>
              <a:rPr lang="en-US" sz="2400" dirty="0">
                <a:cs typeface="Segoe UI"/>
              </a:rPr>
              <a:t>First-packet actions can be complex.</a:t>
            </a:r>
          </a:p>
          <a:p>
            <a:r>
              <a:rPr lang="en-US" sz="2400" dirty="0">
                <a:cs typeface="Segoe UI"/>
              </a:rPr>
              <a:t>Established flow matches must be typed, predictable, and simple hash lookups.</a:t>
            </a:r>
          </a:p>
        </p:txBody>
      </p:sp>
      <p:pic>
        <p:nvPicPr>
          <p:cNvPr id="3" name="Picture 2" descr="A screenshot of a computer">
            <a:extLst>
              <a:ext uri="{FF2B5EF4-FFF2-40B4-BE49-F238E27FC236}">
                <a16:creationId xmlns:a16="http://schemas.microsoft.com/office/drawing/2014/main" id="{2DB3D402-4515-D64E-A5E0-202A8446BD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349" y="2600723"/>
            <a:ext cx="11073853" cy="4018489"/>
          </a:xfrm>
          <a:prstGeom prst="rect">
            <a:avLst/>
          </a:prstGeom>
        </p:spPr>
      </p:pic>
    </p:spTree>
    <p:extLst>
      <p:ext uri="{BB962C8B-B14F-4D97-AF65-F5344CB8AC3E}">
        <p14:creationId xmlns:p14="http://schemas.microsoft.com/office/powerpoint/2010/main" val="4111179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7"/>
          </p:nvPr>
        </p:nvSpPr>
        <p:spPr>
          <a:xfrm>
            <a:off x="588263" y="2676970"/>
            <a:ext cx="11110930" cy="1504060"/>
          </a:xfrm>
        </p:spPr>
        <p:txBody>
          <a:bodyPr vert="horz" wrap="square" lIns="91440" tIns="45720" rIns="91440" bIns="45720" rtlCol="0" anchor="t">
            <a:normAutofit/>
          </a:bodyPr>
          <a:lstStyle/>
          <a:p>
            <a:pPr>
              <a:lnSpc>
                <a:spcPct val="90000"/>
              </a:lnSpc>
              <a:spcAft>
                <a:spcPts val="600"/>
              </a:spcAft>
            </a:pPr>
            <a:r>
              <a:rPr lang="en-US" sz="4000" dirty="0"/>
              <a:t>Explain HVN version 1 and version 2 differences</a:t>
            </a:r>
          </a:p>
        </p:txBody>
      </p:sp>
    </p:spTree>
    <p:extLst>
      <p:ext uri="{BB962C8B-B14F-4D97-AF65-F5344CB8AC3E}">
        <p14:creationId xmlns:p14="http://schemas.microsoft.com/office/powerpoint/2010/main" val="1506781693"/>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p:nvPr>
        </p:nvSpPr>
        <p:spPr/>
        <p:txBody>
          <a:bodyPr/>
          <a:lstStyle/>
          <a:p>
            <a:r>
              <a:rPr lang="en-US" dirty="0">
                <a:cs typeface="Segoe UI"/>
              </a:rPr>
              <a:t>Knowledge check – Virtual Filtering Platform</a:t>
            </a:r>
            <a:endParaRPr lang="en-US" dirty="0"/>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1"/>
          </p:nvPr>
        </p:nvSpPr>
        <p:spPr>
          <a:xfrm>
            <a:off x="584200" y="1435503"/>
            <a:ext cx="11018520" cy="1465016"/>
          </a:xfrm>
        </p:spPr>
        <p:txBody>
          <a:bodyPr vert="horz" wrap="square" lIns="0" tIns="0" rIns="0" bIns="0" rtlCol="0" anchor="t">
            <a:spAutoFit/>
          </a:bodyPr>
          <a:lstStyle/>
          <a:p>
            <a:pPr marL="514350" indent="-514350">
              <a:buAutoNum type="arabicPeriod"/>
            </a:pPr>
            <a:r>
              <a:rPr lang="en-US" dirty="0">
                <a:cs typeface="Segoe UI"/>
              </a:rPr>
              <a:t>At which point do the VFP policies get applied to a VM?​</a:t>
            </a:r>
          </a:p>
          <a:p>
            <a:pPr marL="514350" indent="-514350">
              <a:buAutoNum type="arabicPeriod"/>
            </a:pPr>
            <a:endParaRPr lang="en-US" dirty="0">
              <a:cs typeface="Segoe UI"/>
            </a:endParaRPr>
          </a:p>
          <a:p>
            <a:pPr marL="514350" indent="-514350">
              <a:buAutoNum type="arabicPeriod"/>
            </a:pPr>
            <a:r>
              <a:rPr lang="en-US" dirty="0">
                <a:cs typeface="Segoe UI"/>
              </a:rPr>
              <a:t>How are rules organized for a port?</a:t>
            </a:r>
          </a:p>
        </p:txBody>
      </p:sp>
    </p:spTree>
    <p:extLst>
      <p:ext uri="{BB962C8B-B14F-4D97-AF65-F5344CB8AC3E}">
        <p14:creationId xmlns:p14="http://schemas.microsoft.com/office/powerpoint/2010/main" val="25638108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7"/>
          </p:nvPr>
        </p:nvSpPr>
        <p:spPr>
          <a:xfrm>
            <a:off x="588263" y="2676970"/>
            <a:ext cx="11110930" cy="1504060"/>
          </a:xfrm>
        </p:spPr>
        <p:txBody>
          <a:bodyPr vert="horz" wrap="square" lIns="91440" tIns="45720" rIns="91440" bIns="45720" rtlCol="0" anchor="t">
            <a:normAutofit/>
          </a:bodyPr>
          <a:lstStyle/>
          <a:p>
            <a:pPr>
              <a:lnSpc>
                <a:spcPct val="90000"/>
              </a:lnSpc>
              <a:spcAft>
                <a:spcPts val="600"/>
              </a:spcAft>
            </a:pPr>
            <a:r>
              <a:rPr lang="en-US" sz="4000" dirty="0"/>
              <a:t>Explain how to capture and view logs related to Hyper-V and VFP packet processing</a:t>
            </a:r>
          </a:p>
        </p:txBody>
      </p:sp>
    </p:spTree>
    <p:extLst>
      <p:ext uri="{BB962C8B-B14F-4D97-AF65-F5344CB8AC3E}">
        <p14:creationId xmlns:p14="http://schemas.microsoft.com/office/powerpoint/2010/main" val="2613216984"/>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73FF7-C9B0-41E8-BED1-0BAFAB6EA164}"/>
              </a:ext>
            </a:extLst>
          </p:cNvPr>
          <p:cNvSpPr>
            <a:spLocks noGrp="1"/>
          </p:cNvSpPr>
          <p:nvPr>
            <p:ph type="title"/>
          </p:nvPr>
        </p:nvSpPr>
        <p:spPr/>
        <p:txBody>
          <a:bodyPr/>
          <a:lstStyle/>
          <a:p>
            <a:r>
              <a:rPr lang="en-US" dirty="0"/>
              <a:t>VFP and vSwitch tracing</a:t>
            </a:r>
          </a:p>
        </p:txBody>
      </p:sp>
      <p:sp>
        <p:nvSpPr>
          <p:cNvPr id="8" name="Content Placeholder 2">
            <a:extLst>
              <a:ext uri="{FF2B5EF4-FFF2-40B4-BE49-F238E27FC236}">
                <a16:creationId xmlns:a16="http://schemas.microsoft.com/office/drawing/2014/main" id="{2AD75F36-4F6F-1293-076B-1B4EC5EB779C}"/>
              </a:ext>
            </a:extLst>
          </p:cNvPr>
          <p:cNvSpPr>
            <a:spLocks noGrp="1"/>
          </p:cNvSpPr>
          <p:nvPr>
            <p:ph idx="1"/>
          </p:nvPr>
        </p:nvSpPr>
        <p:spPr>
          <a:xfrm>
            <a:off x="584200" y="1435504"/>
            <a:ext cx="11018520" cy="2142584"/>
          </a:xfrm>
        </p:spPr>
        <p:txBody>
          <a:bodyPr>
            <a:normAutofit/>
          </a:bodyPr>
          <a:lstStyle/>
          <a:p>
            <a:r>
              <a:rPr lang="en-US" sz="2000" dirty="0"/>
              <a:t>In scenarios where you do not believe the packet is being properly processed by the VFP or vSwitch, you can enable tracing for the component.</a:t>
            </a:r>
          </a:p>
          <a:p>
            <a:r>
              <a:rPr lang="en-US" sz="2000" dirty="0"/>
              <a:t>Enable tracing on the Hyper-V host that is hosting a guest VM attached to a tenant virtual network.</a:t>
            </a:r>
          </a:p>
          <a:p>
            <a:r>
              <a:rPr lang="en-US" sz="2000" dirty="0"/>
              <a:t>Virtualization scenario for </a:t>
            </a:r>
            <a:r>
              <a:rPr lang="en-US" sz="2000" b="1" dirty="0"/>
              <a:t>netsh</a:t>
            </a:r>
            <a:r>
              <a:rPr lang="en-US" sz="2000" dirty="0"/>
              <a:t> will capture the appropriate providers. </a:t>
            </a:r>
          </a:p>
          <a:p>
            <a:pPr marL="0" indent="0">
              <a:buNone/>
            </a:pPr>
            <a:r>
              <a:rPr lang="en-US" sz="2000" dirty="0"/>
              <a:t>    </a:t>
            </a:r>
            <a:r>
              <a:rPr lang="en-US" sz="2000" b="1" dirty="0"/>
              <a:t>Netsh trace start scenario=virtualization.</a:t>
            </a:r>
          </a:p>
        </p:txBody>
      </p:sp>
      <p:graphicFrame>
        <p:nvGraphicFramePr>
          <p:cNvPr id="3" name="Table 4">
            <a:extLst>
              <a:ext uri="{FF2B5EF4-FFF2-40B4-BE49-F238E27FC236}">
                <a16:creationId xmlns:a16="http://schemas.microsoft.com/office/drawing/2014/main" id="{3007A886-F3A7-9061-85B2-36ED66FC8621}"/>
              </a:ext>
            </a:extLst>
          </p:cNvPr>
          <p:cNvGraphicFramePr>
            <a:graphicFrameLocks noGrp="1"/>
          </p:cNvGraphicFramePr>
          <p:nvPr>
            <p:extLst>
              <p:ext uri="{D42A27DB-BD31-4B8C-83A1-F6EECF244321}">
                <p14:modId xmlns:p14="http://schemas.microsoft.com/office/powerpoint/2010/main" val="1287594049"/>
              </p:ext>
            </p:extLst>
          </p:nvPr>
        </p:nvGraphicFramePr>
        <p:xfrm>
          <a:off x="723348" y="3771753"/>
          <a:ext cx="11018520" cy="2629047"/>
        </p:xfrm>
        <a:graphic>
          <a:graphicData uri="http://schemas.openxmlformats.org/drawingml/2006/table">
            <a:tbl>
              <a:tblPr firstRow="1" bandRow="1">
                <a:tableStyleId>{5C22544A-7EE6-4342-B048-85BDC9FD1C3A}</a:tableStyleId>
              </a:tblPr>
              <a:tblGrid>
                <a:gridCol w="4663661">
                  <a:extLst>
                    <a:ext uri="{9D8B030D-6E8A-4147-A177-3AD203B41FA5}">
                      <a16:colId xmlns:a16="http://schemas.microsoft.com/office/drawing/2014/main" val="3368431938"/>
                    </a:ext>
                  </a:extLst>
                </a:gridCol>
                <a:gridCol w="6354859">
                  <a:extLst>
                    <a:ext uri="{9D8B030D-6E8A-4147-A177-3AD203B41FA5}">
                      <a16:colId xmlns:a16="http://schemas.microsoft.com/office/drawing/2014/main" val="4077890762"/>
                    </a:ext>
                  </a:extLst>
                </a:gridCol>
              </a:tblGrid>
              <a:tr h="570266">
                <a:tc>
                  <a:txBody>
                    <a:bodyPr/>
                    <a:lstStyle/>
                    <a:p>
                      <a:r>
                        <a:rPr lang="en-US" sz="1600" dirty="0"/>
                        <a:t>Provider</a:t>
                      </a:r>
                    </a:p>
                  </a:txBody>
                  <a:tcPr/>
                </a:tc>
                <a:tc>
                  <a:txBody>
                    <a:bodyPr/>
                    <a:lstStyle/>
                    <a:p>
                      <a:r>
                        <a:rPr lang="en-US" sz="1600" dirty="0"/>
                        <a:t>Guid</a:t>
                      </a:r>
                    </a:p>
                  </a:txBody>
                  <a:tcPr/>
                </a:tc>
                <a:extLst>
                  <a:ext uri="{0D108BD9-81ED-4DB2-BD59-A6C34878D82A}">
                    <a16:rowId xmlns:a16="http://schemas.microsoft.com/office/drawing/2014/main" val="1648675708"/>
                  </a:ext>
                </a:extLst>
              </a:tr>
              <a:tr h="339452">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t>Microsoft-Windows-Hyper-V-VMMS</a:t>
                      </a:r>
                    </a:p>
                    <a:p>
                      <a:pPr marL="0" marR="0" lvl="0" indent="0" algn="l" defTabSz="932742" rtl="0" eaLnBrk="1" fontAlgn="auto" latinLnBrk="0" hangingPunct="1">
                        <a:lnSpc>
                          <a:spcPct val="100000"/>
                        </a:lnSpc>
                        <a:spcBef>
                          <a:spcPts val="0"/>
                        </a:spcBef>
                        <a:spcAft>
                          <a:spcPts val="0"/>
                        </a:spcAft>
                        <a:buClrTx/>
                        <a:buSzTx/>
                        <a:buFontTx/>
                        <a:buNone/>
                        <a:tabLst/>
                        <a:defRPr/>
                      </a:pPr>
                      <a:endParaRPr lang="en-US" sz="1600" dirty="0"/>
                    </a:p>
                  </a:txBody>
                  <a:tcPr/>
                </a:tc>
                <a:tc>
                  <a:txBody>
                    <a:bodyPr/>
                    <a:lstStyle/>
                    <a:p>
                      <a:r>
                        <a:rPr lang="en-US" sz="1600" dirty="0"/>
                        <a:t>6066F867-7CA1-4418-85FD-36E3F9C0600C</a:t>
                      </a:r>
                    </a:p>
                  </a:txBody>
                  <a:tcPr/>
                </a:tc>
                <a:extLst>
                  <a:ext uri="{0D108BD9-81ED-4DB2-BD59-A6C34878D82A}">
                    <a16:rowId xmlns:a16="http://schemas.microsoft.com/office/drawing/2014/main" val="1706313942"/>
                  </a:ext>
                </a:extLst>
              </a:tr>
              <a:tr h="381240">
                <a:tc>
                  <a:txBody>
                    <a:bodyPr/>
                    <a:lstStyle/>
                    <a:p>
                      <a:pPr algn="l" fontAlgn="b"/>
                      <a:r>
                        <a:rPr lang="en-US" sz="1600" dirty="0"/>
                        <a:t>Microsoft-Windows-Hyper-V-VmSwitch</a:t>
                      </a:r>
                      <a:endParaRPr lang="en-US" sz="1600" b="0" i="0" kern="1200" dirty="0">
                        <a:solidFill>
                          <a:schemeClr val="dk1"/>
                        </a:solidFill>
                        <a:effectLst/>
                        <a:latin typeface="+mn-lt"/>
                        <a:ea typeface="+mn-ea"/>
                        <a:cs typeface="+mn-cs"/>
                      </a:endParaRPr>
                    </a:p>
                  </a:txBody>
                  <a:tcPr/>
                </a:tc>
                <a:tc>
                  <a:txBody>
                    <a:bodyPr/>
                    <a:lstStyle/>
                    <a:p>
                      <a:r>
                        <a:rPr lang="en-US" sz="1600" dirty="0"/>
                        <a:t>67DC0D66-3695-47C0-9642-33F76F7BD7AD</a:t>
                      </a:r>
                    </a:p>
                  </a:txBody>
                  <a:tcPr/>
                </a:tc>
                <a:extLst>
                  <a:ext uri="{0D108BD9-81ED-4DB2-BD59-A6C34878D82A}">
                    <a16:rowId xmlns:a16="http://schemas.microsoft.com/office/drawing/2014/main" val="1650632055"/>
                  </a:ext>
                </a:extLst>
              </a:tr>
              <a:tr h="481376">
                <a:tc>
                  <a:txBody>
                    <a:bodyPr/>
                    <a:lstStyle/>
                    <a:p>
                      <a:r>
                        <a:rPr lang="en-US" sz="1600" dirty="0"/>
                        <a:t>Microsoft.Windows.Hyper.V.VmsIf</a:t>
                      </a:r>
                    </a:p>
                  </a:txBody>
                  <a:tcPr/>
                </a:tc>
                <a:tc>
                  <a:txBody>
                    <a:bodyPr/>
                    <a:lstStyle/>
                    <a:p>
                      <a:r>
                        <a:rPr lang="en-US" sz="1600" dirty="0"/>
                        <a:t>6C28C7E5-331B-4437-9C69-5352A2F7F296</a:t>
                      </a:r>
                    </a:p>
                  </a:txBody>
                  <a:tcPr/>
                </a:tc>
                <a:extLst>
                  <a:ext uri="{0D108BD9-81ED-4DB2-BD59-A6C34878D82A}">
                    <a16:rowId xmlns:a16="http://schemas.microsoft.com/office/drawing/2014/main" val="4257874874"/>
                  </a:ext>
                </a:extLst>
              </a:tr>
              <a:tr h="617045">
                <a:tc>
                  <a:txBody>
                    <a:bodyPr/>
                    <a:lstStyle/>
                    <a:p>
                      <a:pPr marL="0" marR="0" lvl="0" indent="0" algn="l" defTabSz="932742" rtl="0" eaLnBrk="1" fontAlgn="b" latinLnBrk="0" hangingPunct="1">
                        <a:lnSpc>
                          <a:spcPct val="100000"/>
                        </a:lnSpc>
                        <a:spcBef>
                          <a:spcPts val="0"/>
                        </a:spcBef>
                        <a:spcAft>
                          <a:spcPts val="0"/>
                        </a:spcAft>
                        <a:buClrTx/>
                        <a:buSzTx/>
                        <a:buFontTx/>
                        <a:buNone/>
                        <a:tabLst/>
                        <a:defRPr/>
                      </a:pPr>
                      <a:r>
                        <a:rPr lang="en-US" sz="1600" dirty="0"/>
                        <a:t>Microsoft-Windows-Hyper-V-VfpExt</a:t>
                      </a:r>
                    </a:p>
                    <a:p>
                      <a:pPr algn="l" fontAlgn="b"/>
                      <a:endParaRPr lang="en-US" sz="1600" b="0" i="0" kern="1200" dirty="0">
                        <a:solidFill>
                          <a:schemeClr val="dk1"/>
                        </a:solidFill>
                        <a:effectLst/>
                        <a:latin typeface="+mn-lt"/>
                        <a:ea typeface="+mn-ea"/>
                        <a:cs typeface="+mn-cs"/>
                      </a:endParaRPr>
                    </a:p>
                  </a:txBody>
                  <a:tcPr/>
                </a:tc>
                <a:tc>
                  <a:txBody>
                    <a:bodyPr/>
                    <a:lstStyle/>
                    <a:p>
                      <a:r>
                        <a:rPr lang="en-US" sz="1600" dirty="0"/>
                        <a:t>9F2660EA-CFE7-428F-9850-AECA612619B0}</a:t>
                      </a:r>
                    </a:p>
                  </a:txBody>
                  <a:tcPr/>
                </a:tc>
                <a:extLst>
                  <a:ext uri="{0D108BD9-81ED-4DB2-BD59-A6C34878D82A}">
                    <a16:rowId xmlns:a16="http://schemas.microsoft.com/office/drawing/2014/main" val="3916133400"/>
                  </a:ext>
                </a:extLst>
              </a:tr>
            </a:tbl>
          </a:graphicData>
        </a:graphic>
      </p:graphicFrame>
    </p:spTree>
    <p:extLst>
      <p:ext uri="{BB962C8B-B14F-4D97-AF65-F5344CB8AC3E}">
        <p14:creationId xmlns:p14="http://schemas.microsoft.com/office/powerpoint/2010/main" val="130465951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CF9BF-0DD1-CA70-7E23-29842F9FEBA9}"/>
              </a:ext>
            </a:extLst>
          </p:cNvPr>
          <p:cNvSpPr>
            <a:spLocks noGrp="1"/>
          </p:cNvSpPr>
          <p:nvPr>
            <p:ph type="title"/>
          </p:nvPr>
        </p:nvSpPr>
        <p:spPr>
          <a:xfrm>
            <a:off x="1050879" y="609600"/>
            <a:ext cx="5562706" cy="1426234"/>
          </a:xfrm>
        </p:spPr>
        <p:txBody>
          <a:bodyPr vert="horz" wrap="square" lIns="0" tIns="0" rIns="0" bIns="0" rtlCol="0" anchor="t">
            <a:normAutofit/>
          </a:bodyPr>
          <a:lstStyle/>
          <a:p>
            <a:r>
              <a:rPr lang="en-US" dirty="0"/>
              <a:t>Resources	</a:t>
            </a:r>
          </a:p>
        </p:txBody>
      </p:sp>
      <p:sp>
        <p:nvSpPr>
          <p:cNvPr id="3" name="Content Placeholder 2">
            <a:extLst>
              <a:ext uri="{FF2B5EF4-FFF2-40B4-BE49-F238E27FC236}">
                <a16:creationId xmlns:a16="http://schemas.microsoft.com/office/drawing/2014/main" id="{7E60F16A-CDD1-4284-8AA4-5C08C92BD4C0}"/>
              </a:ext>
            </a:extLst>
          </p:cNvPr>
          <p:cNvSpPr>
            <a:spLocks noGrp="1"/>
          </p:cNvSpPr>
          <p:nvPr>
            <p:ph idx="1"/>
          </p:nvPr>
        </p:nvSpPr>
        <p:spPr>
          <a:xfrm>
            <a:off x="1050878" y="1644770"/>
            <a:ext cx="8998975" cy="4609607"/>
          </a:xfrm>
        </p:spPr>
        <p:txBody>
          <a:bodyPr>
            <a:normAutofit/>
          </a:bodyPr>
          <a:lstStyle/>
          <a:p>
            <a:r>
              <a:rPr lang="en-US" dirty="0">
                <a:hlinkClick r:id="rId3"/>
              </a:rPr>
              <a:t>rfc-editor.orfc-editor.org/rfc/rfc7348.txt</a:t>
            </a:r>
            <a:endParaRPr lang="en-US" dirty="0"/>
          </a:p>
          <a:p>
            <a:r>
              <a:rPr lang="en-US" dirty="0">
                <a:hlinkClick r:id="rId4"/>
              </a:rPr>
              <a:t>Hyper-V Network Virtualization Technical Details in Windows Server</a:t>
            </a:r>
            <a:endParaRPr lang="en-US" dirty="0"/>
          </a:p>
          <a:p>
            <a:r>
              <a:rPr lang="en-US" dirty="0">
                <a:hlinkClick r:id="rId5"/>
              </a:rPr>
              <a:t>About Network Virtualization using Generic Routing Encapsulation (NVGRE) - Windows drivers</a:t>
            </a:r>
            <a:endParaRPr lang="en-US" dirty="0"/>
          </a:p>
          <a:p>
            <a:r>
              <a:rPr lang="en-US" dirty="0">
                <a:hlinkClick r:id="rId6"/>
              </a:rPr>
              <a:t>Hyper-V Network Virtualization Technical Details in Windows Server</a:t>
            </a:r>
            <a:endParaRPr lang="en-US" dirty="0"/>
          </a:p>
          <a:p>
            <a:pPr marL="0" indent="0">
              <a:buNone/>
            </a:pPr>
            <a:endParaRPr lang="en-US" dirty="0">
              <a:cs typeface="Calibri"/>
            </a:endParaRPr>
          </a:p>
          <a:p>
            <a:endParaRPr lang="en-US" dirty="0"/>
          </a:p>
          <a:p>
            <a:endParaRPr lang="en-US" dirty="0"/>
          </a:p>
          <a:p>
            <a:endParaRPr lang="en-US" dirty="0"/>
          </a:p>
        </p:txBody>
      </p:sp>
    </p:spTree>
    <p:extLst>
      <p:ext uri="{BB962C8B-B14F-4D97-AF65-F5344CB8AC3E}">
        <p14:creationId xmlns:p14="http://schemas.microsoft.com/office/powerpoint/2010/main" val="5234585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DF6B2-CCEC-E0C4-D5E1-DBD2F2BD93E1}"/>
              </a:ext>
            </a:extLst>
          </p:cNvPr>
          <p:cNvSpPr>
            <a:spLocks noGrp="1"/>
          </p:cNvSpPr>
          <p:nvPr>
            <p:ph type="title"/>
          </p:nvPr>
        </p:nvSpPr>
        <p:spPr/>
        <p:txBody>
          <a:bodyPr/>
          <a:lstStyle/>
          <a:p>
            <a:r>
              <a:rPr lang="en-US" dirty="0">
                <a:cs typeface="Segoe UI"/>
              </a:rPr>
              <a:t>Knowledge check answers (1/3)</a:t>
            </a:r>
            <a:endParaRPr lang="en-US" dirty="0"/>
          </a:p>
        </p:txBody>
      </p:sp>
      <p:graphicFrame>
        <p:nvGraphicFramePr>
          <p:cNvPr id="7" name="Content Placeholder 6">
            <a:extLst>
              <a:ext uri="{FF2B5EF4-FFF2-40B4-BE49-F238E27FC236}">
                <a16:creationId xmlns:a16="http://schemas.microsoft.com/office/drawing/2014/main" id="{001C1FCA-8A95-BB7D-C69B-EFDE992D158B}"/>
              </a:ext>
            </a:extLst>
          </p:cNvPr>
          <p:cNvGraphicFramePr>
            <a:graphicFrameLocks noGrp="1"/>
          </p:cNvGraphicFramePr>
          <p:nvPr>
            <p:ph idx="1"/>
            <p:extLst>
              <p:ext uri="{D42A27DB-BD31-4B8C-83A1-F6EECF244321}">
                <p14:modId xmlns:p14="http://schemas.microsoft.com/office/powerpoint/2010/main" val="3307430358"/>
              </p:ext>
            </p:extLst>
          </p:nvPr>
        </p:nvGraphicFramePr>
        <p:xfrm>
          <a:off x="584200" y="1435100"/>
          <a:ext cx="11018838" cy="3235960"/>
        </p:xfrm>
        <a:graphic>
          <a:graphicData uri="http://schemas.openxmlformats.org/drawingml/2006/table">
            <a:tbl>
              <a:tblPr firstRow="1" bandRow="1">
                <a:tableStyleId>{5C22544A-7EE6-4342-B048-85BDC9FD1C3A}</a:tableStyleId>
              </a:tblPr>
              <a:tblGrid>
                <a:gridCol w="2251015">
                  <a:extLst>
                    <a:ext uri="{9D8B030D-6E8A-4147-A177-3AD203B41FA5}">
                      <a16:colId xmlns:a16="http://schemas.microsoft.com/office/drawing/2014/main" val="187728649"/>
                    </a:ext>
                  </a:extLst>
                </a:gridCol>
                <a:gridCol w="5094877">
                  <a:extLst>
                    <a:ext uri="{9D8B030D-6E8A-4147-A177-3AD203B41FA5}">
                      <a16:colId xmlns:a16="http://schemas.microsoft.com/office/drawing/2014/main" val="675364917"/>
                    </a:ext>
                  </a:extLst>
                </a:gridCol>
                <a:gridCol w="3672946">
                  <a:extLst>
                    <a:ext uri="{9D8B030D-6E8A-4147-A177-3AD203B41FA5}">
                      <a16:colId xmlns:a16="http://schemas.microsoft.com/office/drawing/2014/main" val="489936966"/>
                    </a:ext>
                  </a:extLst>
                </a:gridCol>
              </a:tblGrid>
              <a:tr h="370840">
                <a:tc>
                  <a:txBody>
                    <a:bodyPr/>
                    <a:lstStyle/>
                    <a:p>
                      <a:r>
                        <a:rPr lang="en-US" sz="1600" dirty="0"/>
                        <a:t>Learning objective</a:t>
                      </a:r>
                    </a:p>
                  </a:txBody>
                  <a:tcPr/>
                </a:tc>
                <a:tc>
                  <a:txBody>
                    <a:bodyPr/>
                    <a:lstStyle/>
                    <a:p>
                      <a:r>
                        <a:rPr lang="en-US" sz="1600" dirty="0"/>
                        <a:t>Questions</a:t>
                      </a:r>
                    </a:p>
                  </a:txBody>
                  <a:tcPr/>
                </a:tc>
                <a:tc>
                  <a:txBody>
                    <a:bodyPr/>
                    <a:lstStyle/>
                    <a:p>
                      <a:r>
                        <a:rPr lang="en-US" sz="1600" dirty="0"/>
                        <a:t>Answers</a:t>
                      </a:r>
                    </a:p>
                  </a:txBody>
                  <a:tcPr/>
                </a:tc>
                <a:extLst>
                  <a:ext uri="{0D108BD9-81ED-4DB2-BD59-A6C34878D82A}">
                    <a16:rowId xmlns:a16="http://schemas.microsoft.com/office/drawing/2014/main" val="1686409404"/>
                  </a:ext>
                </a:extLst>
              </a:tr>
              <a:tr h="395425">
                <a:tc>
                  <a:txBody>
                    <a:bodyPr/>
                    <a:lstStyle/>
                    <a:p>
                      <a:r>
                        <a:rPr lang="en-US" sz="1600" dirty="0"/>
                        <a:t>1: Hyper-V Network Virtualization (HNV)</a:t>
                      </a:r>
                    </a:p>
                  </a:txBody>
                  <a:tcPr/>
                </a:tc>
                <a:tc>
                  <a:txBody>
                    <a:bodyPr/>
                    <a:lstStyle/>
                    <a:p>
                      <a:pPr marL="0" indent="0">
                        <a:buNone/>
                      </a:pPr>
                      <a:r>
                        <a:rPr lang="en-US" sz="1600" b="0" i="0" u="none" strike="noStrike" noProof="0" dirty="0">
                          <a:latin typeface="+mn-lt"/>
                        </a:rPr>
                        <a:t>How are policies programmed in HNV v1 vs HNV v2?​</a:t>
                      </a:r>
                      <a:endParaRPr lang="en-US" sz="1600" b="0" i="0" u="none" strike="noStrike" noProof="0" dirty="0">
                        <a:latin typeface="Segoe Sans Text"/>
                      </a:endParaRPr>
                    </a:p>
                  </a:txBody>
                  <a:tcPr/>
                </a:tc>
                <a:tc>
                  <a:txBody>
                    <a:bodyPr/>
                    <a:lstStyle/>
                    <a:p>
                      <a:pPr marL="0" lvl="0" indent="0">
                        <a:buNone/>
                      </a:pPr>
                      <a:r>
                        <a:rPr lang="en-US" sz="1600" b="0" i="0" u="none" strike="noStrike" noProof="0" dirty="0">
                          <a:latin typeface="+mn-lt"/>
                        </a:rPr>
                        <a:t>HNV v1 is programming using WMI. HNV v2 leverages NC and NCHostAgent​.</a:t>
                      </a:r>
                      <a:endParaRPr lang="en-US" sz="1600" b="0" i="0" u="none" strike="noStrike" noProof="0" dirty="0">
                        <a:latin typeface="Segoe Sans Text"/>
                      </a:endParaRPr>
                    </a:p>
                  </a:txBody>
                  <a:tcPr/>
                </a:tc>
                <a:extLst>
                  <a:ext uri="{0D108BD9-81ED-4DB2-BD59-A6C34878D82A}">
                    <a16:rowId xmlns:a16="http://schemas.microsoft.com/office/drawing/2014/main" val="2217241799"/>
                  </a:ext>
                </a:extLst>
              </a:tr>
              <a:tr h="370840">
                <a:tc>
                  <a:txBody>
                    <a:bodyPr/>
                    <a:lstStyle/>
                    <a:p>
                      <a:r>
                        <a:rPr lang="en-US" sz="1600" dirty="0"/>
                        <a:t>2. Virtual networks and subnets</a:t>
                      </a:r>
                    </a:p>
                  </a:txBody>
                  <a:tcPr/>
                </a:tc>
                <a:tc>
                  <a:txBody>
                    <a:bodyPr/>
                    <a:lstStyle/>
                    <a:p>
                      <a:pPr marL="514350" indent="-514350">
                        <a:buAutoNum type="arabicPeriod"/>
                      </a:pPr>
                      <a:r>
                        <a:rPr lang="en-US" sz="1600" dirty="0"/>
                        <a:t>How is isolation achieved between Virtual Networks? ​</a:t>
                      </a:r>
                    </a:p>
                    <a:p>
                      <a:pPr marL="514350" indent="-514350">
                        <a:buAutoNum type="arabicPeriod"/>
                      </a:pPr>
                      <a:r>
                        <a:rPr lang="en-US" sz="1600" dirty="0"/>
                        <a:t>Can subnets within the same Virtual Network communicate with each other? ​</a:t>
                      </a:r>
                    </a:p>
                    <a:p>
                      <a:pPr marL="514350" indent="-514350">
                        <a:buAutoNum type="arabicPeriod"/>
                      </a:pPr>
                      <a:r>
                        <a:rPr lang="en-US" sz="1600" dirty="0"/>
                        <a:t>Can subnets in different Virtual Networks communicate with each other? ​</a:t>
                      </a:r>
                    </a:p>
                    <a:p>
                      <a:pPr marL="514350" indent="-514350">
                        <a:buAutoNum type="arabicPeriod"/>
                      </a:pPr>
                      <a:r>
                        <a:rPr lang="en-US" sz="1600" dirty="0"/>
                        <a:t>What is the logical network called that the encapsulated traffic traverses?​</a:t>
                      </a:r>
                    </a:p>
                  </a:txBody>
                  <a:tcPr/>
                </a:tc>
                <a:tc>
                  <a:txBody>
                    <a:bodyPr/>
                    <a:lstStyle/>
                    <a:p>
                      <a:pPr marL="342900" indent="-342900">
                        <a:buAutoNum type="arabicPeriod"/>
                      </a:pPr>
                      <a:r>
                        <a:rPr lang="en-US" sz="1600" dirty="0"/>
                        <a:t>NVGRE or VXLAN overlay. Subnets are isolated with Network Identifier (VNI/TNI) and bound to a Virtual Network Routing Domain ID (RDID)​.</a:t>
                      </a:r>
                    </a:p>
                    <a:p>
                      <a:pPr marL="342900" indent="-342900">
                        <a:buAutoNum type="arabicPeriod"/>
                      </a:pPr>
                      <a:r>
                        <a:rPr lang="en-US" sz="1600" dirty="0"/>
                        <a:t>Yes​.</a:t>
                      </a:r>
                    </a:p>
                    <a:p>
                      <a:pPr marL="342900" indent="-342900">
                        <a:buAutoNum type="arabicPeriod"/>
                      </a:pPr>
                      <a:r>
                        <a:rPr lang="en-US" sz="1600" dirty="0"/>
                        <a:t>No​.</a:t>
                      </a:r>
                    </a:p>
                    <a:p>
                      <a:pPr marL="342900" indent="-342900">
                        <a:buAutoNum type="arabicPeriod"/>
                      </a:pPr>
                      <a:r>
                        <a:rPr lang="en-US" sz="1600" dirty="0"/>
                        <a:t>Provider Logical Network​.</a:t>
                      </a:r>
                    </a:p>
                  </a:txBody>
                  <a:tcPr/>
                </a:tc>
                <a:extLst>
                  <a:ext uri="{0D108BD9-81ED-4DB2-BD59-A6C34878D82A}">
                    <a16:rowId xmlns:a16="http://schemas.microsoft.com/office/drawing/2014/main" val="2548151105"/>
                  </a:ext>
                </a:extLst>
              </a:tr>
            </a:tbl>
          </a:graphicData>
        </a:graphic>
      </p:graphicFrame>
    </p:spTree>
    <p:extLst>
      <p:ext uri="{BB962C8B-B14F-4D97-AF65-F5344CB8AC3E}">
        <p14:creationId xmlns:p14="http://schemas.microsoft.com/office/powerpoint/2010/main" val="8445900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DF6B2-CCEC-E0C4-D5E1-DBD2F2BD93E1}"/>
              </a:ext>
            </a:extLst>
          </p:cNvPr>
          <p:cNvSpPr>
            <a:spLocks noGrp="1"/>
          </p:cNvSpPr>
          <p:nvPr>
            <p:ph type="title"/>
          </p:nvPr>
        </p:nvSpPr>
        <p:spPr/>
        <p:txBody>
          <a:bodyPr/>
          <a:lstStyle/>
          <a:p>
            <a:r>
              <a:rPr lang="en-US" dirty="0">
                <a:cs typeface="Segoe UI"/>
              </a:rPr>
              <a:t>Knowledge check answers (2/3)</a:t>
            </a:r>
            <a:endParaRPr lang="en-US" dirty="0"/>
          </a:p>
        </p:txBody>
      </p:sp>
      <p:graphicFrame>
        <p:nvGraphicFramePr>
          <p:cNvPr id="7" name="Content Placeholder 6">
            <a:extLst>
              <a:ext uri="{FF2B5EF4-FFF2-40B4-BE49-F238E27FC236}">
                <a16:creationId xmlns:a16="http://schemas.microsoft.com/office/drawing/2014/main" id="{001C1FCA-8A95-BB7D-C69B-EFDE992D158B}"/>
              </a:ext>
            </a:extLst>
          </p:cNvPr>
          <p:cNvGraphicFramePr>
            <a:graphicFrameLocks noGrp="1"/>
          </p:cNvGraphicFramePr>
          <p:nvPr>
            <p:ph idx="1"/>
            <p:extLst>
              <p:ext uri="{D42A27DB-BD31-4B8C-83A1-F6EECF244321}">
                <p14:modId xmlns:p14="http://schemas.microsoft.com/office/powerpoint/2010/main" val="2870733319"/>
              </p:ext>
            </p:extLst>
          </p:nvPr>
        </p:nvGraphicFramePr>
        <p:xfrm>
          <a:off x="584200" y="1435100"/>
          <a:ext cx="11018838" cy="3876040"/>
        </p:xfrm>
        <a:graphic>
          <a:graphicData uri="http://schemas.openxmlformats.org/drawingml/2006/table">
            <a:tbl>
              <a:tblPr firstRow="1" bandRow="1">
                <a:tableStyleId>{5C22544A-7EE6-4342-B048-85BDC9FD1C3A}</a:tableStyleId>
              </a:tblPr>
              <a:tblGrid>
                <a:gridCol w="2251015">
                  <a:extLst>
                    <a:ext uri="{9D8B030D-6E8A-4147-A177-3AD203B41FA5}">
                      <a16:colId xmlns:a16="http://schemas.microsoft.com/office/drawing/2014/main" val="187728649"/>
                    </a:ext>
                  </a:extLst>
                </a:gridCol>
                <a:gridCol w="5094877">
                  <a:extLst>
                    <a:ext uri="{9D8B030D-6E8A-4147-A177-3AD203B41FA5}">
                      <a16:colId xmlns:a16="http://schemas.microsoft.com/office/drawing/2014/main" val="675364917"/>
                    </a:ext>
                  </a:extLst>
                </a:gridCol>
                <a:gridCol w="3672946">
                  <a:extLst>
                    <a:ext uri="{9D8B030D-6E8A-4147-A177-3AD203B41FA5}">
                      <a16:colId xmlns:a16="http://schemas.microsoft.com/office/drawing/2014/main" val="489936966"/>
                    </a:ext>
                  </a:extLst>
                </a:gridCol>
              </a:tblGrid>
              <a:tr h="370840">
                <a:tc>
                  <a:txBody>
                    <a:bodyPr/>
                    <a:lstStyle/>
                    <a:p>
                      <a:r>
                        <a:rPr lang="en-US" sz="1600" dirty="0"/>
                        <a:t>Learning objective</a:t>
                      </a:r>
                    </a:p>
                  </a:txBody>
                  <a:tcPr/>
                </a:tc>
                <a:tc>
                  <a:txBody>
                    <a:bodyPr/>
                    <a:lstStyle/>
                    <a:p>
                      <a:r>
                        <a:rPr lang="en-US" sz="1600" dirty="0"/>
                        <a:t>Questions</a:t>
                      </a:r>
                    </a:p>
                  </a:txBody>
                  <a:tcPr/>
                </a:tc>
                <a:tc>
                  <a:txBody>
                    <a:bodyPr/>
                    <a:lstStyle/>
                    <a:p>
                      <a:r>
                        <a:rPr lang="en-US" sz="1600" dirty="0"/>
                        <a:t>Answers</a:t>
                      </a:r>
                    </a:p>
                  </a:txBody>
                  <a:tcPr/>
                </a:tc>
                <a:extLst>
                  <a:ext uri="{0D108BD9-81ED-4DB2-BD59-A6C34878D82A}">
                    <a16:rowId xmlns:a16="http://schemas.microsoft.com/office/drawing/2014/main" val="1686409404"/>
                  </a:ext>
                </a:extLst>
              </a:tr>
              <a:tr h="370840">
                <a:tc>
                  <a:txBody>
                    <a:bodyPr/>
                    <a:lstStyle/>
                    <a:p>
                      <a:r>
                        <a:rPr lang="en-US" sz="1600" dirty="0"/>
                        <a:t>3. Switching and routing</a:t>
                      </a:r>
                    </a:p>
                  </a:txBody>
                  <a:tcPr/>
                </a:tc>
                <a:tc>
                  <a:txBody>
                    <a:bodyPr/>
                    <a:lstStyle/>
                    <a:p>
                      <a:pPr marL="342900" marR="0" lvl="0" indent="-342900" algn="l" defTabSz="932742" rtl="0" eaLnBrk="1" fontAlgn="auto" latinLnBrk="0" hangingPunct="1">
                        <a:lnSpc>
                          <a:spcPct val="100000"/>
                        </a:lnSpc>
                        <a:spcBef>
                          <a:spcPts val="0"/>
                        </a:spcBef>
                        <a:spcAft>
                          <a:spcPts val="0"/>
                        </a:spcAft>
                        <a:buClrTx/>
                        <a:buSzTx/>
                        <a:buFontTx/>
                        <a:buAutoNum type="arabicPeriod"/>
                        <a:tabLst/>
                        <a:defRPr/>
                      </a:pPr>
                      <a:r>
                        <a:rPr lang="en-US" sz="1600" dirty="0"/>
                        <a:t>How does a VM learn L2 routes to another VM in the same subnet?​</a:t>
                      </a:r>
                    </a:p>
                    <a:p>
                      <a:pPr marL="342900" marR="0" lvl="0" indent="-342900" algn="l" defTabSz="932742" rtl="0" eaLnBrk="1" fontAlgn="auto" latinLnBrk="0" hangingPunct="1">
                        <a:lnSpc>
                          <a:spcPct val="100000"/>
                        </a:lnSpc>
                        <a:spcBef>
                          <a:spcPts val="0"/>
                        </a:spcBef>
                        <a:spcAft>
                          <a:spcPts val="0"/>
                        </a:spcAft>
                        <a:buClrTx/>
                        <a:buSzTx/>
                        <a:buFontTx/>
                        <a:buAutoNum type="arabicPeriod"/>
                        <a:tabLst/>
                        <a:defRPr/>
                      </a:pPr>
                      <a:r>
                        <a:rPr lang="en-US" sz="1600" dirty="0"/>
                        <a:t>What is the IP address of the default router for a VM deployed on a virtual network?​</a:t>
                      </a:r>
                    </a:p>
                    <a:p>
                      <a:pPr marL="342900" marR="0" lvl="0" indent="-342900" algn="l" defTabSz="932742" rtl="0" eaLnBrk="1" fontAlgn="auto" latinLnBrk="0" hangingPunct="1">
                        <a:lnSpc>
                          <a:spcPct val="100000"/>
                        </a:lnSpc>
                        <a:spcBef>
                          <a:spcPts val="0"/>
                        </a:spcBef>
                        <a:spcAft>
                          <a:spcPts val="0"/>
                        </a:spcAft>
                        <a:buClrTx/>
                        <a:buSzTx/>
                        <a:buFontTx/>
                        <a:buAutoNum type="arabicPeriod"/>
                        <a:tabLst/>
                        <a:defRPr/>
                      </a:pPr>
                      <a:r>
                        <a:rPr lang="en-US" sz="1600" dirty="0"/>
                        <a:t>What is required to route traffic to or from a virtual network and physical network?​</a:t>
                      </a:r>
                    </a:p>
                  </a:txBody>
                  <a:tcPr/>
                </a:tc>
                <a:tc>
                  <a:txBody>
                    <a:bodyPr/>
                    <a:lstStyle/>
                    <a:p>
                      <a:pPr marL="342900" indent="-342900">
                        <a:buAutoNum type="arabicPeriod"/>
                      </a:pPr>
                      <a:r>
                        <a:rPr lang="en-US" sz="1600" dirty="0"/>
                        <a:t>Leverages standard L2 processes by sending an ARP to locate the remote VM. VSwitch will intercept the ARP and respond with ARP information received by NCHostAgent which maintains a list of entries.​</a:t>
                      </a:r>
                    </a:p>
                    <a:p>
                      <a:pPr marL="342900" indent="-342900">
                        <a:buAutoNum type="arabicPeriod"/>
                      </a:pPr>
                      <a:r>
                        <a:rPr lang="en-US" sz="1600" dirty="0"/>
                        <a:t>IP address of the Distributed Router which is typically the first IP address of the virtual network .</a:t>
                      </a:r>
                    </a:p>
                    <a:p>
                      <a:pPr marL="342900" indent="-342900">
                        <a:buAutoNum type="arabicPeriod"/>
                      </a:pPr>
                      <a:r>
                        <a:rPr lang="en-US" sz="1600" dirty="0"/>
                        <a:t>Virtualization Gateway. Either via Load Balancer or NAT through SLB MUX or via Virtual Gateway through RAS Gateway.​</a:t>
                      </a:r>
                    </a:p>
                  </a:txBody>
                  <a:tcPr/>
                </a:tc>
                <a:extLst>
                  <a:ext uri="{0D108BD9-81ED-4DB2-BD59-A6C34878D82A}">
                    <a16:rowId xmlns:a16="http://schemas.microsoft.com/office/drawing/2014/main" val="2548151105"/>
                  </a:ext>
                </a:extLst>
              </a:tr>
            </a:tbl>
          </a:graphicData>
        </a:graphic>
      </p:graphicFrame>
    </p:spTree>
    <p:extLst>
      <p:ext uri="{BB962C8B-B14F-4D97-AF65-F5344CB8AC3E}">
        <p14:creationId xmlns:p14="http://schemas.microsoft.com/office/powerpoint/2010/main" val="23466651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DF6B2-CCEC-E0C4-D5E1-DBD2F2BD93E1}"/>
              </a:ext>
            </a:extLst>
          </p:cNvPr>
          <p:cNvSpPr>
            <a:spLocks noGrp="1"/>
          </p:cNvSpPr>
          <p:nvPr>
            <p:ph type="title"/>
          </p:nvPr>
        </p:nvSpPr>
        <p:spPr/>
        <p:txBody>
          <a:bodyPr/>
          <a:lstStyle/>
          <a:p>
            <a:r>
              <a:rPr lang="en-US" dirty="0">
                <a:cs typeface="Segoe UI"/>
              </a:rPr>
              <a:t>Knowledge check answers (3/3)</a:t>
            </a:r>
            <a:endParaRPr lang="en-US" dirty="0"/>
          </a:p>
        </p:txBody>
      </p:sp>
      <p:graphicFrame>
        <p:nvGraphicFramePr>
          <p:cNvPr id="7" name="Content Placeholder 6">
            <a:extLst>
              <a:ext uri="{FF2B5EF4-FFF2-40B4-BE49-F238E27FC236}">
                <a16:creationId xmlns:a16="http://schemas.microsoft.com/office/drawing/2014/main" id="{001C1FCA-8A95-BB7D-C69B-EFDE992D158B}"/>
              </a:ext>
            </a:extLst>
          </p:cNvPr>
          <p:cNvGraphicFramePr>
            <a:graphicFrameLocks noGrp="1"/>
          </p:cNvGraphicFramePr>
          <p:nvPr>
            <p:ph idx="1"/>
            <p:extLst>
              <p:ext uri="{D42A27DB-BD31-4B8C-83A1-F6EECF244321}">
                <p14:modId xmlns:p14="http://schemas.microsoft.com/office/powerpoint/2010/main" val="944982048"/>
              </p:ext>
            </p:extLst>
          </p:nvPr>
        </p:nvGraphicFramePr>
        <p:xfrm>
          <a:off x="584200" y="1435100"/>
          <a:ext cx="11018838" cy="4455160"/>
        </p:xfrm>
        <a:graphic>
          <a:graphicData uri="http://schemas.openxmlformats.org/drawingml/2006/table">
            <a:tbl>
              <a:tblPr firstRow="1" bandRow="1">
                <a:tableStyleId>{5C22544A-7EE6-4342-B048-85BDC9FD1C3A}</a:tableStyleId>
              </a:tblPr>
              <a:tblGrid>
                <a:gridCol w="2251015">
                  <a:extLst>
                    <a:ext uri="{9D8B030D-6E8A-4147-A177-3AD203B41FA5}">
                      <a16:colId xmlns:a16="http://schemas.microsoft.com/office/drawing/2014/main" val="187728649"/>
                    </a:ext>
                  </a:extLst>
                </a:gridCol>
                <a:gridCol w="5094877">
                  <a:extLst>
                    <a:ext uri="{9D8B030D-6E8A-4147-A177-3AD203B41FA5}">
                      <a16:colId xmlns:a16="http://schemas.microsoft.com/office/drawing/2014/main" val="675364917"/>
                    </a:ext>
                  </a:extLst>
                </a:gridCol>
                <a:gridCol w="3672946">
                  <a:extLst>
                    <a:ext uri="{9D8B030D-6E8A-4147-A177-3AD203B41FA5}">
                      <a16:colId xmlns:a16="http://schemas.microsoft.com/office/drawing/2014/main" val="489936966"/>
                    </a:ext>
                  </a:extLst>
                </a:gridCol>
              </a:tblGrid>
              <a:tr h="370840">
                <a:tc>
                  <a:txBody>
                    <a:bodyPr/>
                    <a:lstStyle/>
                    <a:p>
                      <a:r>
                        <a:rPr lang="en-US" sz="1600" dirty="0"/>
                        <a:t>Learning objective</a:t>
                      </a:r>
                    </a:p>
                  </a:txBody>
                  <a:tcPr/>
                </a:tc>
                <a:tc>
                  <a:txBody>
                    <a:bodyPr/>
                    <a:lstStyle/>
                    <a:p>
                      <a:r>
                        <a:rPr lang="en-US" sz="1600" dirty="0"/>
                        <a:t>Questions</a:t>
                      </a:r>
                    </a:p>
                  </a:txBody>
                  <a:tcPr/>
                </a:tc>
                <a:tc>
                  <a:txBody>
                    <a:bodyPr/>
                    <a:lstStyle/>
                    <a:p>
                      <a:r>
                        <a:rPr lang="en-US" sz="1600" dirty="0"/>
                        <a:t>Answers</a:t>
                      </a:r>
                    </a:p>
                  </a:txBody>
                  <a:tcPr/>
                </a:tc>
                <a:extLst>
                  <a:ext uri="{0D108BD9-81ED-4DB2-BD59-A6C34878D82A}">
                    <a16:rowId xmlns:a16="http://schemas.microsoft.com/office/drawing/2014/main" val="1686409404"/>
                  </a:ext>
                </a:extLst>
              </a:tr>
              <a:tr h="395425">
                <a:tc>
                  <a:txBody>
                    <a:bodyPr/>
                    <a:lstStyle/>
                    <a:p>
                      <a:r>
                        <a:rPr lang="en-US" sz="1600" dirty="0"/>
                        <a:t>4. Packet encapsulation</a:t>
                      </a:r>
                    </a:p>
                  </a:txBody>
                  <a:tcPr/>
                </a:tc>
                <a:tc>
                  <a:txBody>
                    <a:bodyPr/>
                    <a:lstStyle/>
                    <a:p>
                      <a:pPr marL="342900" indent="-342900">
                        <a:buFont typeface="+mj-lt"/>
                        <a:buAutoNum type="arabicPeriod"/>
                      </a:pPr>
                      <a:r>
                        <a:rPr lang="en-US" sz="1600" b="0" i="0" u="none" strike="noStrike" noProof="0" dirty="0">
                          <a:latin typeface="+mn-lt"/>
                        </a:rPr>
                        <a:t>What is the Customer Address? ​</a:t>
                      </a:r>
                    </a:p>
                    <a:p>
                      <a:pPr marL="342900" indent="-342900">
                        <a:buFont typeface="+mj-lt"/>
                        <a:buAutoNum type="arabicPeriod"/>
                      </a:pPr>
                      <a:r>
                        <a:rPr lang="en-US" sz="1600" b="0" i="0" u="none" strike="noStrike" noProof="0" dirty="0">
                          <a:latin typeface="+mn-lt"/>
                        </a:rPr>
                        <a:t>What is the Provider Address? ​</a:t>
                      </a:r>
                    </a:p>
                    <a:p>
                      <a:pPr marL="342900" indent="-342900">
                        <a:buFont typeface="+mj-lt"/>
                        <a:buAutoNum type="arabicPeriod"/>
                      </a:pPr>
                      <a:r>
                        <a:rPr lang="en-US" sz="1600" b="0" i="0" u="none" strike="noStrike" noProof="0" dirty="0">
                          <a:latin typeface="+mn-lt"/>
                        </a:rPr>
                        <a:t>What is the default encapsulation type for virtual networks managed by Network Controller?</a:t>
                      </a:r>
                      <a:endParaRPr lang="en-US" sz="1600" b="0" i="0" u="none" strike="noStrike" noProof="0" dirty="0">
                        <a:latin typeface="Segoe Sans Text"/>
                      </a:endParaRPr>
                    </a:p>
                  </a:txBody>
                  <a:tcPr/>
                </a:tc>
                <a:tc>
                  <a:txBody>
                    <a:bodyPr/>
                    <a:lstStyle/>
                    <a:p>
                      <a:pPr marL="342900" lvl="0" indent="-342900">
                        <a:buFont typeface="+mj-lt"/>
                        <a:buAutoNum type="arabicPeriod"/>
                      </a:pPr>
                      <a:r>
                        <a:rPr lang="en-US" sz="1600" b="0" i="0" u="none" strike="noStrike" noProof="0" dirty="0">
                          <a:latin typeface="+mn-lt"/>
                        </a:rPr>
                        <a:t>Customer address is the private IP addresses associated with VMs deployed in the virtual networks.​</a:t>
                      </a:r>
                    </a:p>
                    <a:p>
                      <a:pPr marL="342900" lvl="0" indent="-342900">
                        <a:buFont typeface="+mj-lt"/>
                        <a:buAutoNum type="arabicPeriod"/>
                      </a:pPr>
                      <a:r>
                        <a:rPr lang="en-US" sz="1600" b="0" i="0" u="none" strike="noStrike" noProof="0" dirty="0">
                          <a:latin typeface="+mn-lt"/>
                        </a:rPr>
                        <a:t>Provider Address is </a:t>
                      </a:r>
                      <a:r>
                        <a:rPr lang="en-US" sz="1600" b="0" i="0" u="none" strike="noStrike" noProof="0">
                          <a:latin typeface="+mn-lt"/>
                        </a:rPr>
                        <a:t>the host </a:t>
                      </a:r>
                      <a:r>
                        <a:rPr lang="en-US" sz="1600" b="0" i="0" u="none" strike="noStrike" noProof="0" dirty="0">
                          <a:latin typeface="+mn-lt"/>
                        </a:rPr>
                        <a:t>IP address used for the Provider Logical Network. This is what carries the tenant traffic between host servers and is not visible to the VMs.​</a:t>
                      </a:r>
                    </a:p>
                    <a:p>
                      <a:pPr marL="342900" lvl="0" indent="-342900">
                        <a:buFont typeface="+mj-lt"/>
                        <a:buAutoNum type="arabicPeriod"/>
                      </a:pPr>
                      <a:r>
                        <a:rPr lang="en-US" sz="1600" b="0" i="0" u="none" strike="noStrike" noProof="0" dirty="0">
                          <a:latin typeface="+mn-lt"/>
                        </a:rPr>
                        <a:t>VXLAN​.</a:t>
                      </a:r>
                      <a:endParaRPr lang="en-US" sz="1600" b="0" i="0" u="none" strike="noStrike" noProof="0" dirty="0">
                        <a:latin typeface="Segoe Sans Text"/>
                      </a:endParaRPr>
                    </a:p>
                  </a:txBody>
                  <a:tcPr/>
                </a:tc>
                <a:extLst>
                  <a:ext uri="{0D108BD9-81ED-4DB2-BD59-A6C34878D82A}">
                    <a16:rowId xmlns:a16="http://schemas.microsoft.com/office/drawing/2014/main" val="2217241799"/>
                  </a:ext>
                </a:extLst>
              </a:tr>
              <a:tr h="370840">
                <a:tc>
                  <a:txBody>
                    <a:bodyPr/>
                    <a:lstStyle/>
                    <a:p>
                      <a:r>
                        <a:rPr lang="en-US" sz="1600" dirty="0"/>
                        <a:t>5. Virtual Filtering Provider (VFP)​</a:t>
                      </a:r>
                    </a:p>
                  </a:txBody>
                  <a:tcPr/>
                </a:tc>
                <a:tc>
                  <a:txBody>
                    <a:bodyPr/>
                    <a:lstStyle/>
                    <a:p>
                      <a:pPr marL="514350" indent="-514350">
                        <a:buAutoNum type="arabicPeriod"/>
                      </a:pPr>
                      <a:r>
                        <a:rPr lang="en-US" sz="1600" dirty="0"/>
                        <a:t>At which point do the VFP policies get applied to a VM? ​</a:t>
                      </a:r>
                    </a:p>
                    <a:p>
                      <a:pPr marL="514350" indent="-514350">
                        <a:buAutoNum type="arabicPeriod"/>
                      </a:pPr>
                      <a:r>
                        <a:rPr lang="en-US" sz="1600" dirty="0"/>
                        <a:t>How are rules organized for a port? ​</a:t>
                      </a:r>
                    </a:p>
                  </a:txBody>
                  <a:tcPr/>
                </a:tc>
                <a:tc>
                  <a:txBody>
                    <a:bodyPr/>
                    <a:lstStyle/>
                    <a:p>
                      <a:pPr marL="342900" indent="-342900">
                        <a:buAutoNum type="arabicPeriod"/>
                      </a:pPr>
                      <a:r>
                        <a:rPr lang="en-US" sz="1600" dirty="0"/>
                        <a:t>VFP policies are attached to the vPort associated with VM and are applied when traffic is flowing between the vSwitch and vNic.​</a:t>
                      </a:r>
                    </a:p>
                    <a:p>
                      <a:pPr marL="342900" indent="-342900">
                        <a:buAutoNum type="arabicPeriod"/>
                      </a:pPr>
                      <a:r>
                        <a:rPr lang="en-US" sz="1600" dirty="0"/>
                        <a:t>Rules are associated with groups which are associated with layers.​</a:t>
                      </a:r>
                    </a:p>
                  </a:txBody>
                  <a:tcPr/>
                </a:tc>
                <a:extLst>
                  <a:ext uri="{0D108BD9-81ED-4DB2-BD59-A6C34878D82A}">
                    <a16:rowId xmlns:a16="http://schemas.microsoft.com/office/drawing/2014/main" val="2548151105"/>
                  </a:ext>
                </a:extLst>
              </a:tr>
            </a:tbl>
          </a:graphicData>
        </a:graphic>
      </p:graphicFrame>
    </p:spTree>
    <p:extLst>
      <p:ext uri="{BB962C8B-B14F-4D97-AF65-F5344CB8AC3E}">
        <p14:creationId xmlns:p14="http://schemas.microsoft.com/office/powerpoint/2010/main" val="42411574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CF9BF-0DD1-CA70-7E23-29842F9FEBA9}"/>
              </a:ext>
            </a:extLst>
          </p:cNvPr>
          <p:cNvSpPr>
            <a:spLocks noGrp="1"/>
          </p:cNvSpPr>
          <p:nvPr>
            <p:ph type="title"/>
          </p:nvPr>
        </p:nvSpPr>
        <p:spPr>
          <a:xfrm>
            <a:off x="1050879" y="609600"/>
            <a:ext cx="5562706" cy="1426234"/>
          </a:xfrm>
        </p:spPr>
        <p:txBody>
          <a:bodyPr vert="horz" wrap="square" lIns="0" tIns="0" rIns="0" bIns="0" rtlCol="0" anchor="t">
            <a:normAutofit/>
          </a:bodyPr>
          <a:lstStyle/>
          <a:p>
            <a:r>
              <a:rPr lang="en-US" dirty="0"/>
              <a:t>Summary	</a:t>
            </a:r>
          </a:p>
        </p:txBody>
      </p:sp>
      <p:sp>
        <p:nvSpPr>
          <p:cNvPr id="3" name="Content Placeholder 2">
            <a:extLst>
              <a:ext uri="{FF2B5EF4-FFF2-40B4-BE49-F238E27FC236}">
                <a16:creationId xmlns:a16="http://schemas.microsoft.com/office/drawing/2014/main" id="{7E60F16A-CDD1-4284-8AA4-5C08C92BD4C0}"/>
              </a:ext>
            </a:extLst>
          </p:cNvPr>
          <p:cNvSpPr>
            <a:spLocks noGrp="1"/>
          </p:cNvSpPr>
          <p:nvPr>
            <p:ph idx="1"/>
          </p:nvPr>
        </p:nvSpPr>
        <p:spPr>
          <a:xfrm>
            <a:off x="1050878" y="1644770"/>
            <a:ext cx="8998975" cy="4609607"/>
          </a:xfrm>
        </p:spPr>
        <p:txBody>
          <a:bodyPr>
            <a:normAutofit/>
          </a:bodyPr>
          <a:lstStyle/>
          <a:p>
            <a:pPr marL="0" indent="0">
              <a:buNone/>
            </a:pPr>
            <a:r>
              <a:rPr lang="en-US" dirty="0"/>
              <a:t>In this module, you learned about:</a:t>
            </a:r>
          </a:p>
          <a:p>
            <a:r>
              <a:rPr lang="en-US" dirty="0"/>
              <a:t>Hyper-V Network Virtualization (HNV)</a:t>
            </a:r>
          </a:p>
          <a:p>
            <a:r>
              <a:rPr lang="en-US" dirty="0"/>
              <a:t>Virtual networks and subnets</a:t>
            </a:r>
          </a:p>
          <a:p>
            <a:r>
              <a:rPr lang="en-US" dirty="0"/>
              <a:t>Switching and routing</a:t>
            </a:r>
          </a:p>
          <a:p>
            <a:r>
              <a:rPr lang="en-US" dirty="0"/>
              <a:t>Packet encapsulation</a:t>
            </a:r>
          </a:p>
          <a:p>
            <a:r>
              <a:rPr lang="en-US" dirty="0"/>
              <a:t>Virtual Filtering Platform (VFP)</a:t>
            </a:r>
          </a:p>
          <a:p>
            <a:r>
              <a:rPr lang="en-US" dirty="0"/>
              <a:t>VFP and vSwitch tracing</a:t>
            </a:r>
          </a:p>
          <a:p>
            <a:endParaRPr lang="en-US" dirty="0"/>
          </a:p>
          <a:p>
            <a:endParaRPr lang="en-US" dirty="0"/>
          </a:p>
        </p:txBody>
      </p:sp>
    </p:spTree>
    <p:extLst>
      <p:ext uri="{BB962C8B-B14F-4D97-AF65-F5344CB8AC3E}">
        <p14:creationId xmlns:p14="http://schemas.microsoft.com/office/powerpoint/2010/main" val="3299861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21E10-0760-2471-839B-0E6DDB5B3C83}"/>
              </a:ext>
            </a:extLst>
          </p:cNvPr>
          <p:cNvSpPr>
            <a:spLocks noGrp="1"/>
          </p:cNvSpPr>
          <p:nvPr>
            <p:ph type="title"/>
          </p:nvPr>
        </p:nvSpPr>
        <p:spPr/>
        <p:txBody>
          <a:bodyPr/>
          <a:lstStyle/>
          <a:p>
            <a:r>
              <a:rPr lang="en-US" dirty="0"/>
              <a:t>Introduction</a:t>
            </a:r>
            <a:endParaRPr lang="en-US" dirty="0">
              <a:solidFill>
                <a:srgbClr val="000000"/>
              </a:solidFill>
            </a:endParaRPr>
          </a:p>
        </p:txBody>
      </p:sp>
      <p:sp>
        <p:nvSpPr>
          <p:cNvPr id="3" name="Content Placeholder 2">
            <a:extLst>
              <a:ext uri="{FF2B5EF4-FFF2-40B4-BE49-F238E27FC236}">
                <a16:creationId xmlns:a16="http://schemas.microsoft.com/office/drawing/2014/main" id="{BF8BFBE9-C8DC-ACC6-BC0A-3A3120381588}"/>
              </a:ext>
            </a:extLst>
          </p:cNvPr>
          <p:cNvSpPr>
            <a:spLocks noGrp="1"/>
          </p:cNvSpPr>
          <p:nvPr>
            <p:ph idx="1"/>
          </p:nvPr>
        </p:nvSpPr>
        <p:spPr>
          <a:xfrm>
            <a:off x="584200" y="1435502"/>
            <a:ext cx="11018520" cy="4213267"/>
          </a:xfrm>
        </p:spPr>
        <p:txBody>
          <a:bodyPr vert="horz" wrap="square" lIns="0" tIns="0" rIns="0" bIns="0" rtlCol="0">
            <a:noAutofit/>
          </a:bodyPr>
          <a:lstStyle/>
          <a:p>
            <a:r>
              <a:rPr lang="en-US" sz="2400" dirty="0"/>
              <a:t>Introduced in Windows Server 2012, Hyper-V Network Virtualization (HNV) enables virtualization of networks on top of a shared physical network infrastructure.</a:t>
            </a:r>
          </a:p>
          <a:p>
            <a:pPr marL="0" indent="0">
              <a:buNone/>
            </a:pPr>
            <a:endParaRPr lang="en-US" sz="2400" dirty="0"/>
          </a:p>
          <a:p>
            <a:r>
              <a:rPr lang="en-US" sz="2400" dirty="0"/>
              <a:t>HNV is a fundamental building block of Microsoft's updated Software Defined Networking (SDN) solution and is fully integrated into the SDN stack.</a:t>
            </a:r>
          </a:p>
          <a:p>
            <a:endParaRPr lang="en-US" sz="2400" dirty="0"/>
          </a:p>
          <a:p>
            <a:r>
              <a:rPr lang="en-US" sz="2400" dirty="0"/>
              <a:t>Flexibility in virtual machine (VM) placement makes it possible to move workloads anywhere in the datacenter without changing the VMs or reconfiguring the networks.</a:t>
            </a:r>
          </a:p>
        </p:txBody>
      </p:sp>
    </p:spTree>
    <p:extLst>
      <p:ext uri="{BB962C8B-B14F-4D97-AF65-F5344CB8AC3E}">
        <p14:creationId xmlns:p14="http://schemas.microsoft.com/office/powerpoint/2010/main" val="1727125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21E10-0760-2471-839B-0E6DDB5B3C83}"/>
              </a:ext>
            </a:extLst>
          </p:cNvPr>
          <p:cNvSpPr>
            <a:spLocks noGrp="1"/>
          </p:cNvSpPr>
          <p:nvPr>
            <p:ph type="title"/>
          </p:nvPr>
        </p:nvSpPr>
        <p:spPr/>
        <p:txBody>
          <a:bodyPr/>
          <a:lstStyle/>
          <a:p>
            <a:r>
              <a:rPr lang="en-US" dirty="0"/>
              <a:t>HNV version 1</a:t>
            </a:r>
            <a:endParaRPr lang="en-US" dirty="0">
              <a:solidFill>
                <a:srgbClr val="000000"/>
              </a:solidFill>
            </a:endParaRPr>
          </a:p>
        </p:txBody>
      </p:sp>
      <p:sp>
        <p:nvSpPr>
          <p:cNvPr id="3" name="Content Placeholder 2">
            <a:extLst>
              <a:ext uri="{FF2B5EF4-FFF2-40B4-BE49-F238E27FC236}">
                <a16:creationId xmlns:a16="http://schemas.microsoft.com/office/drawing/2014/main" id="{BF8BFBE9-C8DC-ACC6-BC0A-3A3120381588}"/>
              </a:ext>
            </a:extLst>
          </p:cNvPr>
          <p:cNvSpPr>
            <a:spLocks noGrp="1"/>
          </p:cNvSpPr>
          <p:nvPr>
            <p:ph idx="1"/>
          </p:nvPr>
        </p:nvSpPr>
        <p:spPr>
          <a:xfrm>
            <a:off x="584200" y="1435502"/>
            <a:ext cx="11018520" cy="4213267"/>
          </a:xfrm>
        </p:spPr>
        <p:txBody>
          <a:bodyPr vert="horz" wrap="square" lIns="0" tIns="0" rIns="0" bIns="0" rtlCol="0">
            <a:noAutofit/>
          </a:bodyPr>
          <a:lstStyle/>
          <a:p>
            <a:r>
              <a:rPr lang="en-US" sz="2400" dirty="0"/>
              <a:t>Originally introduced with Windows Server 2012 R2. </a:t>
            </a:r>
          </a:p>
          <a:p>
            <a:endParaRPr lang="en-US" sz="2400" dirty="0"/>
          </a:p>
          <a:p>
            <a:r>
              <a:rPr lang="en-US" sz="2400" dirty="0"/>
              <a:t>Relies on Windows Management Instrumentation (WMI) and Windows PowerShell to define isolation settings, Customer Address (CA), Virtual Network, and Provider Address (PA) mappings and routing.</a:t>
            </a:r>
          </a:p>
          <a:p>
            <a:endParaRPr lang="en-US" sz="2400" dirty="0"/>
          </a:p>
          <a:p>
            <a:r>
              <a:rPr lang="en-US" sz="2400" dirty="0"/>
              <a:t>No new features have been added to HNV version 1.</a:t>
            </a:r>
          </a:p>
        </p:txBody>
      </p:sp>
    </p:spTree>
    <p:extLst>
      <p:ext uri="{BB962C8B-B14F-4D97-AF65-F5344CB8AC3E}">
        <p14:creationId xmlns:p14="http://schemas.microsoft.com/office/powerpoint/2010/main" val="127312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21E10-0760-2471-839B-0E6DDB5B3C83}"/>
              </a:ext>
            </a:extLst>
          </p:cNvPr>
          <p:cNvSpPr>
            <a:spLocks noGrp="1"/>
          </p:cNvSpPr>
          <p:nvPr>
            <p:ph type="title"/>
          </p:nvPr>
        </p:nvSpPr>
        <p:spPr/>
        <p:txBody>
          <a:bodyPr/>
          <a:lstStyle/>
          <a:p>
            <a:r>
              <a:rPr lang="en-US" dirty="0"/>
              <a:t>HNV version 2</a:t>
            </a:r>
            <a:endParaRPr lang="en-US" dirty="0">
              <a:solidFill>
                <a:srgbClr val="000000"/>
              </a:solidFill>
            </a:endParaRPr>
          </a:p>
        </p:txBody>
      </p:sp>
      <p:sp>
        <p:nvSpPr>
          <p:cNvPr id="3" name="Content Placeholder 2">
            <a:extLst>
              <a:ext uri="{FF2B5EF4-FFF2-40B4-BE49-F238E27FC236}">
                <a16:creationId xmlns:a16="http://schemas.microsoft.com/office/drawing/2014/main" id="{BF8BFBE9-C8DC-ACC6-BC0A-3A3120381588}"/>
              </a:ext>
            </a:extLst>
          </p:cNvPr>
          <p:cNvSpPr>
            <a:spLocks noGrp="1"/>
          </p:cNvSpPr>
          <p:nvPr>
            <p:ph idx="1"/>
          </p:nvPr>
        </p:nvSpPr>
        <p:spPr>
          <a:xfrm>
            <a:off x="584200" y="1435502"/>
            <a:ext cx="11018520" cy="4213267"/>
          </a:xfrm>
        </p:spPr>
        <p:txBody>
          <a:bodyPr vert="horz" wrap="square" lIns="0" tIns="0" rIns="0" bIns="0" rtlCol="0">
            <a:noAutofit/>
          </a:bodyPr>
          <a:lstStyle/>
          <a:p>
            <a:r>
              <a:rPr lang="en-US" sz="2400" dirty="0"/>
              <a:t>Relies on the Azure Virtual Filtering Platform (VFP) extension within the Hyper-V switch. </a:t>
            </a:r>
          </a:p>
          <a:p>
            <a:pPr marL="0" indent="0">
              <a:buNone/>
            </a:pPr>
            <a:endParaRPr lang="en-US" sz="2400" dirty="0"/>
          </a:p>
          <a:p>
            <a:r>
              <a:rPr lang="en-US" sz="2400" dirty="0"/>
              <a:t>Policies are defined in Microsoft Network Controller using the RESTful NorthBound API and plumbed to the Host Agent via multiple Southbound Interfaces (SBI) including the Open vSwitch Database (OVSDB). </a:t>
            </a:r>
          </a:p>
          <a:p>
            <a:pPr marL="0" indent="0">
              <a:buNone/>
            </a:pPr>
            <a:endParaRPr lang="en-US" sz="2400" dirty="0"/>
          </a:p>
          <a:p>
            <a:r>
              <a:rPr lang="en-US" sz="2400" dirty="0"/>
              <a:t>Host Agent program policy is contained in the VFP of Hyper-V.</a:t>
            </a:r>
          </a:p>
          <a:p>
            <a:pPr marL="0" indent="0">
              <a:buNone/>
            </a:pPr>
            <a:endParaRPr lang="en-US" sz="2400" dirty="0"/>
          </a:p>
          <a:p>
            <a:r>
              <a:rPr lang="en-US" sz="2400" dirty="0"/>
              <a:t>Topics covered in all training modules are based on HNV version 2.</a:t>
            </a:r>
          </a:p>
        </p:txBody>
      </p:sp>
    </p:spTree>
    <p:extLst>
      <p:ext uri="{BB962C8B-B14F-4D97-AF65-F5344CB8AC3E}">
        <p14:creationId xmlns:p14="http://schemas.microsoft.com/office/powerpoint/2010/main" val="15333168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p:nvPr>
        </p:nvSpPr>
        <p:spPr/>
        <p:txBody>
          <a:bodyPr/>
          <a:lstStyle/>
          <a:p>
            <a:r>
              <a:rPr lang="en-US" dirty="0">
                <a:cs typeface="Segoe UI"/>
              </a:rPr>
              <a:t>Knowledge check – HNV</a:t>
            </a:r>
            <a:endParaRPr lang="en-US" dirty="0"/>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1"/>
          </p:nvPr>
        </p:nvSpPr>
        <p:spPr>
          <a:xfrm>
            <a:off x="584200" y="1435503"/>
            <a:ext cx="11018520" cy="430887"/>
          </a:xfrm>
        </p:spPr>
        <p:txBody>
          <a:bodyPr vert="horz" wrap="square" lIns="0" tIns="0" rIns="0" bIns="0" rtlCol="0" anchor="t">
            <a:spAutoFit/>
          </a:bodyPr>
          <a:lstStyle/>
          <a:p>
            <a:pPr marL="0" indent="0">
              <a:buNone/>
            </a:pPr>
            <a:r>
              <a:rPr lang="en-US" dirty="0">
                <a:cs typeface="Segoe UI"/>
              </a:rPr>
              <a:t>How are policies programmed in HNV version 1 versus version 2?</a:t>
            </a:r>
            <a:endParaRPr lang="en-US" dirty="0"/>
          </a:p>
        </p:txBody>
      </p:sp>
    </p:spTree>
    <p:extLst>
      <p:ext uri="{BB962C8B-B14F-4D97-AF65-F5344CB8AC3E}">
        <p14:creationId xmlns:p14="http://schemas.microsoft.com/office/powerpoint/2010/main" val="2573603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7"/>
          </p:nvPr>
        </p:nvSpPr>
        <p:spPr>
          <a:xfrm>
            <a:off x="588263" y="2676970"/>
            <a:ext cx="11110930" cy="1504060"/>
          </a:xfrm>
        </p:spPr>
        <p:txBody>
          <a:bodyPr vert="horz" wrap="square" lIns="91440" tIns="45720" rIns="91440" bIns="45720" rtlCol="0" anchor="t">
            <a:normAutofit/>
          </a:bodyPr>
          <a:lstStyle/>
          <a:p>
            <a:pPr>
              <a:lnSpc>
                <a:spcPct val="90000"/>
              </a:lnSpc>
              <a:spcAft>
                <a:spcPts val="600"/>
              </a:spcAft>
            </a:pPr>
            <a:r>
              <a:rPr lang="en-US" sz="4000" dirty="0"/>
              <a:t>Explain Hyper-V virtual networks and subnets</a:t>
            </a:r>
          </a:p>
        </p:txBody>
      </p:sp>
    </p:spTree>
    <p:extLst>
      <p:ext uri="{BB962C8B-B14F-4D97-AF65-F5344CB8AC3E}">
        <p14:creationId xmlns:p14="http://schemas.microsoft.com/office/powerpoint/2010/main" val="1780743460"/>
      </p:ext>
    </p:extLst>
  </p:cSld>
  <p:clrMapOvr>
    <a:masterClrMapping/>
  </p:clrMapOvr>
  <p:transition>
    <p:fade/>
  </p:transition>
</p:sld>
</file>

<file path=ppt/theme/theme1.xml><?xml version="1.0" encoding="utf-8"?>
<a:theme xmlns:a="http://schemas.openxmlformats.org/drawingml/2006/main" name="Azure 2023 Template">
  <a:themeElements>
    <a:clrScheme name="Custom 4">
      <a:dk1>
        <a:srgbClr val="000000"/>
      </a:dk1>
      <a:lt1>
        <a:srgbClr val="FFFFFF"/>
      </a:lt1>
      <a:dk2>
        <a:srgbClr val="0078D4"/>
      </a:dk2>
      <a:lt2>
        <a:srgbClr val="E8E6DF"/>
      </a:lt2>
      <a:accent1>
        <a:srgbClr val="0078D4"/>
      </a:accent1>
      <a:accent2>
        <a:srgbClr val="2A446F"/>
      </a:accent2>
      <a:accent3>
        <a:srgbClr val="49C5B1"/>
      </a:accent3>
      <a:accent4>
        <a:srgbClr val="8DE971"/>
      </a:accent4>
      <a:accent5>
        <a:srgbClr val="F4364F"/>
      </a:accent5>
      <a:accent6>
        <a:srgbClr val="C03BC4"/>
      </a:accent6>
      <a:hlink>
        <a:srgbClr val="091F2C"/>
      </a:hlink>
      <a:folHlink>
        <a:srgbClr val="091F2C"/>
      </a:folHlink>
    </a:clrScheme>
    <a:fontScheme name="Custom 4">
      <a:majorFont>
        <a:latin typeface="Segoe Sans Text Semibold"/>
        <a:ea typeface=""/>
        <a:cs typeface=""/>
      </a:majorFont>
      <a:minorFont>
        <a:latin typeface="Segoe Sans Tex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template" id="{08DF1E30-4516-4CB1-AFA4-1D42D045DB0F}" vid="{433E47A9-593B-46B3-8E0C-881334A4D6B1}"/>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TaxCatchAll xmlns="230e9df3-be65-4c73-a93b-d1236ebd677e" xsi:nil="true"/>
    <SharedWithUsers xmlns="716861d2-e593-42d0-b053-db774eb8a1c2">
      <UserInfo>
        <DisplayName/>
        <AccountId xsi:nil="true"/>
        <AccountType/>
      </UserInfo>
    </SharedWithUsers>
    <lcf76f155ced4ddcb4097134ff3c332f xmlns="2f0e0e16-76c0-411d-b7e7-8ffdbf2eccb6">
      <Terms xmlns="http://schemas.microsoft.com/office/infopath/2007/PartnerControls"/>
    </lcf76f155ced4ddcb4097134ff3c332f>
    <MediaLengthInSeconds xmlns="2f0e0e16-76c0-411d-b7e7-8ffdbf2eccb6" xsi:nil="true"/>
    <MediaServiceKeyPoints xmlns="2f0e0e16-76c0-411d-b7e7-8ffdbf2eccb6"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D80E0DA79612B4BADE3BF56A29FF079" ma:contentTypeVersion="19" ma:contentTypeDescription="Create a new document." ma:contentTypeScope="" ma:versionID="977148966412f1087966f2206dae8383">
  <xsd:schema xmlns:xsd="http://www.w3.org/2001/XMLSchema" xmlns:xs="http://www.w3.org/2001/XMLSchema" xmlns:p="http://schemas.microsoft.com/office/2006/metadata/properties" xmlns:ns1="http://schemas.microsoft.com/sharepoint/v3" xmlns:ns2="2f0e0e16-76c0-411d-b7e7-8ffdbf2eccb6" xmlns:ns3="716861d2-e593-42d0-b053-db774eb8a1c2" xmlns:ns4="230e9df3-be65-4c73-a93b-d1236ebd677e" targetNamespace="http://schemas.microsoft.com/office/2006/metadata/properties" ma:root="true" ma:fieldsID="340004b1eb83a7f56f44d1481677e8c4" ns1:_="" ns2:_="" ns3:_="" ns4:_="">
    <xsd:import namespace="http://schemas.microsoft.com/sharepoint/v3"/>
    <xsd:import namespace="2f0e0e16-76c0-411d-b7e7-8ffdbf2eccb6"/>
    <xsd:import namespace="716861d2-e593-42d0-b053-db774eb8a1c2"/>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lcf76f155ced4ddcb4097134ff3c332f" minOccurs="0"/>
                <xsd:element ref="ns4:TaxCatchAll" minOccurs="0"/>
                <xsd:element ref="ns2:MediaServiceOCR" minOccurs="0"/>
                <xsd:element ref="ns2:MediaServiceGenerationTime" minOccurs="0"/>
                <xsd:element ref="ns2:MediaServiceEventHashCode" minOccurs="0"/>
                <xsd:element ref="ns1:_ip_UnifiedCompliancePolicyProperties" minOccurs="0"/>
                <xsd:element ref="ns1:_ip_UnifiedCompliancePolicyUIAction"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f0e0e16-76c0-411d-b7e7-8ffdbf2eccb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DocTags" ma:index="25" nillable="true" ma:displayName="MediaServiceDocTags" ma:hidden="true" ma:internalName="MediaServiceDocTags" ma:readOnly="true">
      <xsd:simpleType>
        <xsd:restriction base="dms:Note"/>
      </xsd:simpleType>
    </xsd:element>
    <xsd:element name="MediaServiceObjectDetectorVersions" ma:index="26"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6861d2-e593-42d0-b053-db774eb8a1c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fabc0d4d-4673-44ea-bc8e-df63064a1b8b}" ma:internalName="TaxCatchAll" ma:showField="CatchAllData" ma:web="716861d2-e593-42d0-b053-db774eb8a1c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7530D12-D536-49C3-B86E-DB49BC45CBA3}">
  <ds:schemaRefs>
    <ds:schemaRef ds:uri="2f0e0e16-76c0-411d-b7e7-8ffdbf2eccb6"/>
    <ds:schemaRef ds:uri="http://schemas.microsoft.com/sharepoint/v3"/>
    <ds:schemaRef ds:uri="http://schemas.microsoft.com/office/2006/metadata/properties"/>
    <ds:schemaRef ds:uri="http://purl.org/dc/elements/1.1/"/>
    <ds:schemaRef ds:uri="http://purl.org/dc/dcmitype/"/>
    <ds:schemaRef ds:uri="http://www.w3.org/XML/1998/namespace"/>
    <ds:schemaRef ds:uri="716861d2-e593-42d0-b053-db774eb8a1c2"/>
    <ds:schemaRef ds:uri="http://schemas.microsoft.com/office/2006/documentManagement/types"/>
    <ds:schemaRef ds:uri="http://schemas.microsoft.com/office/infopath/2007/PartnerControls"/>
    <ds:schemaRef ds:uri="http://schemas.openxmlformats.org/package/2006/metadata/core-properties"/>
    <ds:schemaRef ds:uri="230e9df3-be65-4c73-a93b-d1236ebd677e"/>
    <ds:schemaRef ds:uri="http://purl.org/dc/terms/"/>
  </ds:schemaRefs>
</ds:datastoreItem>
</file>

<file path=customXml/itemProps2.xml><?xml version="1.0" encoding="utf-8"?>
<ds:datastoreItem xmlns:ds="http://schemas.openxmlformats.org/officeDocument/2006/customXml" ds:itemID="{623B38E7-BE57-44DD-A75D-E24D1690759B}">
  <ds:schemaRefs>
    <ds:schemaRef ds:uri="230e9df3-be65-4c73-a93b-d1236ebd677e"/>
    <ds:schemaRef ds:uri="2f0e0e16-76c0-411d-b7e7-8ffdbf2eccb6"/>
    <ds:schemaRef ds:uri="716861d2-e593-42d0-b053-db774eb8a1c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CDCDDBB-01E4-4B30-86B9-126D5DE91C29}">
  <ds:schemaRefs>
    <ds:schemaRef ds:uri="http://schemas.microsoft.com/sharepoint/v3/contenttype/forms"/>
  </ds:schemaRefs>
</ds:datastoreItem>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7</TotalTime>
  <Words>7604</Words>
  <Application>Microsoft Office PowerPoint</Application>
  <PresentationFormat>Widescreen</PresentationFormat>
  <Paragraphs>496</Paragraphs>
  <Slides>47</Slides>
  <Notes>47</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47</vt:i4>
      </vt:variant>
    </vt:vector>
  </HeadingPairs>
  <TitlesOfParts>
    <vt:vector size="61" baseType="lpstr">
      <vt:lpstr>Batang</vt:lpstr>
      <vt:lpstr>Aptos</vt:lpstr>
      <vt:lpstr>Aptos Display</vt:lpstr>
      <vt:lpstr>Arial</vt:lpstr>
      <vt:lpstr>Calibri</vt:lpstr>
      <vt:lpstr>Consolas</vt:lpstr>
      <vt:lpstr>Segoe</vt:lpstr>
      <vt:lpstr>Segoe Sans Text</vt:lpstr>
      <vt:lpstr>Segoe Sans Text Semibold</vt:lpstr>
      <vt:lpstr>Segoe Sans Text_MSFontService</vt:lpstr>
      <vt:lpstr>Segoe UI</vt:lpstr>
      <vt:lpstr>Wingdings</vt:lpstr>
      <vt:lpstr>Azure 2023 Template</vt:lpstr>
      <vt:lpstr>Custom Design</vt:lpstr>
      <vt:lpstr>Software Defined Networking (SDN) training</vt:lpstr>
      <vt:lpstr>Copyright and terms of use</vt:lpstr>
      <vt:lpstr>Learning objectives</vt:lpstr>
      <vt:lpstr>PowerPoint Presentation</vt:lpstr>
      <vt:lpstr>Introduction</vt:lpstr>
      <vt:lpstr>HNV version 1</vt:lpstr>
      <vt:lpstr>HNV version 2</vt:lpstr>
      <vt:lpstr>Knowledge check – HNV</vt:lpstr>
      <vt:lpstr>PowerPoint Presentation</vt:lpstr>
      <vt:lpstr>Virtual networks</vt:lpstr>
      <vt:lpstr>Virtual subnets</vt:lpstr>
      <vt:lpstr>Virtual subnets</vt:lpstr>
      <vt:lpstr>Knowledge check – Virtual networks and subnets</vt:lpstr>
      <vt:lpstr>PowerPoint Presentation</vt:lpstr>
      <vt:lpstr>Switching and routing</vt:lpstr>
      <vt:lpstr>Routing between virtual subnets</vt:lpstr>
      <vt:lpstr>Routing outside a virtual network</vt:lpstr>
      <vt:lpstr>Knowledge check – Switching and routing</vt:lpstr>
      <vt:lpstr>PowerPoint Presentation</vt:lpstr>
      <vt:lpstr>Packet encapsulation</vt:lpstr>
      <vt:lpstr>Packet encapsulation</vt:lpstr>
      <vt:lpstr>Overlay networks</vt:lpstr>
      <vt:lpstr>VXLAN overview</vt:lpstr>
      <vt:lpstr>VXLAN packet header</vt:lpstr>
      <vt:lpstr>VXLAN route mapping</vt:lpstr>
      <vt:lpstr>NVGRE overview</vt:lpstr>
      <vt:lpstr>NVGRE packet header</vt:lpstr>
      <vt:lpstr>Knowledge check – Packet encapsulation</vt:lpstr>
      <vt:lpstr>PowerPoint Presentation</vt:lpstr>
      <vt:lpstr>Virtual Filtering Platform (VFP)</vt:lpstr>
      <vt:lpstr>Virtual Filtering Platform (VFP)</vt:lpstr>
      <vt:lpstr>VFP Layers</vt:lpstr>
      <vt:lpstr>VFP layers</vt:lpstr>
      <vt:lpstr>Groups and rules</vt:lpstr>
      <vt:lpstr>Unified flow IDs</vt:lpstr>
      <vt:lpstr>Header transposition actions</vt:lpstr>
      <vt:lpstr>Unified flow tables</vt:lpstr>
      <vt:lpstr>VFP flow tables: Match action tables</vt:lpstr>
      <vt:lpstr>VFP flow tables: Unified flow</vt:lpstr>
      <vt:lpstr>Knowledge check – Virtual Filtering Platform</vt:lpstr>
      <vt:lpstr>PowerPoint Presentation</vt:lpstr>
      <vt:lpstr>VFP and vSwitch tracing</vt:lpstr>
      <vt:lpstr>Resources </vt:lpstr>
      <vt:lpstr>Knowledge check answers (1/3)</vt:lpstr>
      <vt:lpstr>Knowledge check answers (2/3)</vt:lpstr>
      <vt:lpstr>Knowledge check answers (3/3)</vt:lpstr>
      <vt:lpstr>Summary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Defined Networking (SDN)</dc:title>
  <cp:lastModifiedBy>Manika Dhiman (AQUENT LLC)</cp:lastModifiedBy>
  <cp:revision>3</cp:revision>
  <dcterms:created xsi:type="dcterms:W3CDTF">2022-10-10T21:08:57Z</dcterms:created>
  <dcterms:modified xsi:type="dcterms:W3CDTF">2024-04-17T17:16:15Z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0x0101007D80E0DA79612B4BADE3BF56A29FF079</vt:lpwstr>
  </property>
  <property fmtid="{D5CDD505-2E9C-101B-9397-08002B2CF9AE}" pid="3" name="Order">
    <vt:r8>3668000</vt:r8>
  </property>
  <property fmtid="{D5CDD505-2E9C-101B-9397-08002B2CF9AE}" pid="4" name="ComplianceAssetId">
    <vt:lpwstr/>
  </property>
  <property fmtid="{D5CDD505-2E9C-101B-9397-08002B2CF9AE}" pid="5" name="_activity">
    <vt:lpwstr>{"FileActivityType":"6","FileActivityTimeStamp":"2022-12-02T22:13:38.737Z","FileActivityUsersOnPage":[{"DisplayName":"Felix Maxa","Id":"amaxa@ntdev.microsoft.com"}],"FileActivityNavigationId":null}</vt:lpwstr>
  </property>
  <property fmtid="{D5CDD505-2E9C-101B-9397-08002B2CF9AE}" pid="6" name="_ExtendedDescription">
    <vt:lpwstr/>
  </property>
  <property fmtid="{D5CDD505-2E9C-101B-9397-08002B2CF9AE}" pid="7" name="TriggerFlowInfo">
    <vt:lpwstr/>
  </property>
  <property fmtid="{D5CDD505-2E9C-101B-9397-08002B2CF9AE}" pid="8" name="MediaServiceImageTags">
    <vt:lpwstr/>
  </property>
  <property fmtid="{D5CDD505-2E9C-101B-9397-08002B2CF9AE}" pid="9" name="xd_Signature">
    <vt:bool>false</vt:bool>
  </property>
  <property fmtid="{D5CDD505-2E9C-101B-9397-08002B2CF9AE}" pid="10" name="xd_ProgID">
    <vt:lpwstr/>
  </property>
  <property fmtid="{D5CDD505-2E9C-101B-9397-08002B2CF9AE}" pid="11" name="TemplateUrl">
    <vt:lpwstr/>
  </property>
</Properties>
</file>